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Poppins Bold" charset="1" panose="02000000000000000000"/>
      <p:regular r:id="rId34"/>
    </p:embeddedFont>
    <p:embeddedFont>
      <p:font typeface="Poppins Medium" charset="1" panose="02000000000000000000"/>
      <p:regular r:id="rId35"/>
    </p:embeddedFont>
    <p:embeddedFont>
      <p:font typeface="Poppins Light Bold" charset="1" panose="02000000000000000000"/>
      <p:regular r:id="rId36"/>
    </p:embeddedFont>
    <p:embeddedFont>
      <p:font typeface="Impact" charset="1" panose="020B0806030902050204"/>
      <p:regular r:id="rId37"/>
    </p:embeddedFont>
    <p:embeddedFont>
      <p:font typeface="Poppins Medium Bold" charset="1" panose="02000000000000000000"/>
      <p:regular r:id="rId38"/>
    </p:embeddedFont>
    <p:embeddedFont>
      <p:font typeface="Neue Machina Ultra-Bold" charset="1" panose="00000900000000000000"/>
      <p:regular r:id="rId42"/>
    </p:embeddedFont>
    <p:embeddedFont>
      <p:font typeface="Poppins Light" charset="1" panose="02000000000000000000"/>
      <p:regular r:id="rId43"/>
    </p:embeddedFont>
    <p:embeddedFont>
      <p:font typeface="Prompt Medium" charset="1" panose="00000600000000000000"/>
      <p:regular r:id="rId46"/>
    </p:embeddedFont>
    <p:embeddedFont>
      <p:font typeface="Prompt Light" charset="1" panose="00000400000000000000"/>
      <p:regular r:id="rId47"/>
    </p:embeddedFont>
    <p:embeddedFont>
      <p:font typeface="Nourd Bold" charset="1" panose="000008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notesMasters/notesMaster1.xml" Type="http://schemas.openxmlformats.org/officeDocument/2006/relationships/notesMaster"/><Relationship Id="rId4" Target="theme/theme1.xml" Type="http://schemas.openxmlformats.org/officeDocument/2006/relationships/theme"/><Relationship Id="rId40" Target="theme/theme2.xml" Type="http://schemas.openxmlformats.org/officeDocument/2006/relationships/theme"/><Relationship Id="rId41" Target="notesSlides/notesSlide1.xml" Type="http://schemas.openxmlformats.org/officeDocument/2006/relationships/notes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notesSlides/notesSlide2.xml" Type="http://schemas.openxmlformats.org/officeDocument/2006/relationships/notesSlide"/><Relationship Id="rId45" Target="notesSlides/notesSlide3.xml" Type="http://schemas.openxmlformats.org/officeDocument/2006/relationships/notes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Problème Identifié :</a:t>
            </a:r>
          </a:p>
          <a:p>
            <a:r>
              <a:rPr lang="en-US"/>
              <a:t>Deux types de pompes dans l'usine Vitalait :</a:t>
            </a:r>
          </a:p>
          <a:p>
            <a:r>
              <a:rPr lang="en-US"/>
              <a:t/>
            </a:r>
          </a:p>
          <a:p>
            <a:r>
              <a:rPr lang="en-US"/>
              <a:t>Pompes contrôlées : Surveillance basée sur le débit et la vitesse.</a:t>
            </a:r>
          </a:p>
          <a:p>
            <a:r>
              <a:rPr lang="en-US"/>
              <a:t>Pompes non contrôlées : Aucun système de suivi pour anticiper les défaillances.</a:t>
            </a:r>
          </a:p>
          <a:p>
            <a:r>
              <a:rPr lang="en-US"/>
              <a:t>Limite actuelle :</a:t>
            </a:r>
          </a:p>
          <a:p>
            <a:r>
              <a:rPr lang="en-US"/>
              <a:t/>
            </a:r>
          </a:p>
          <a:p>
            <a:r>
              <a:rPr lang="en-US"/>
              <a:t>Impossibilité de prédire les pannes, entraînant des arrêts imprévus et des pertes financières.</a:t>
            </a:r>
          </a:p>
          <a:p>
            <a:r>
              <a:rPr lang="en-US"/>
              <a:t>Notre Proposition :</a:t>
            </a:r>
          </a:p>
          <a:p>
            <a:r>
              <a:rPr lang="en-US"/>
              <a:t>Solution de maintenance prédictive PumpWatch :</a:t>
            </a:r>
          </a:p>
          <a:p>
            <a:r>
              <a:rPr lang="en-US"/>
              <a:t>Analyse continue des données (débit, vitesse, etc.) pour prédire les défaillances avant qu'elles ne surviennent.</a:t>
            </a:r>
          </a:p>
          <a:p>
            <a:r>
              <a:rPr lang="en-US"/>
              <a:t>Adaptée aux pompes contrôlées et non contrôlées, avec intégration flexible.</a:t>
            </a:r>
          </a:p>
          <a:p>
            <a:r>
              <a:rPr lang="en-US"/>
              <a:t>Impact Attendu :</a:t>
            </a:r>
          </a:p>
          <a:p>
            <a:r>
              <a:rPr lang="en-US"/>
              <a:t>Réduction des arrêts imprévus.</a:t>
            </a:r>
          </a:p>
          <a:p>
            <a:r>
              <a:rPr lang="en-US"/>
              <a:t>Optimisation des coûts de maintenance.</a:t>
            </a:r>
          </a:p>
          <a:p>
            <a:r>
              <a:rPr lang="en-US"/>
              <a:t>Amélioration de l'efficacité globale des équipements.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Complexité des Relations : Les données des capteurs (vibrations, pression, température) présentent souvent des relations complexes et non linéaires que LSTM peut modéliser efficacement.</a:t>
            </a:r>
          </a:p>
          <a:p>
            <a:r>
              <a:rPr lang="en-US"/>
              <a:t/>
            </a:r>
          </a:p>
          <a:p>
            <a:r>
              <a:rPr lang="en-US"/>
              <a:t>Dépendances à Long Terme : Les tendances et anomalies dans les séries temporelles des capteurs peuvent avoir des dépendances à long terme, bien capturées par LSTM grâce à ses cellules mémoire.</a:t>
            </a:r>
          </a:p>
          <a:p>
            <a:r>
              <a:rPr lang="en-US"/>
              <a:t/>
            </a:r>
          </a:p>
          <a:p>
            <a:r>
              <a:rPr lang="en-US"/>
              <a:t>Prédiction Dynamique : LSTM s'adapte mieux à des flux de données en temps réel, crucial pour la maintenance prédictive proactive.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Complexité des Relations : Les données des capteurs (vibrations, pression, température) présentent souvent des relations complexes et non linéaires que LSTM peut modéliser efficacement.</a:t>
            </a:r>
          </a:p>
          <a:p>
            <a:r>
              <a:rPr lang="en-US"/>
              <a:t/>
            </a:r>
          </a:p>
          <a:p>
            <a:r>
              <a:rPr lang="en-US"/>
              <a:t>Dépendances à Long Terme : Les tendances et anomalies dans les séries temporelles des capteurs peuvent avoir des dépendances à long terme, bien capturées par LSTM grâce à ses cellules mémoire.</a:t>
            </a:r>
          </a:p>
          <a:p>
            <a:r>
              <a:rPr lang="en-US"/>
              <a:t/>
            </a:r>
          </a:p>
          <a:p>
            <a:r>
              <a:rPr lang="en-US"/>
              <a:t>Prédiction Dynamique : LSTM s'adapte mieux à des flux de données en temps réel, crucial pour la maintenance prédictive proactive.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Relationship Id="rId3" Target="../media/VAGW7gEZ0kk.mp4" Type="http://schemas.openxmlformats.org/officeDocument/2006/relationships/video"/><Relationship Id="rId4" Target="../media/VAGW7gEZ0kk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sv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2.png" Type="http://schemas.openxmlformats.org/officeDocument/2006/relationships/image"/><Relationship Id="rId4" Target="../media/image83.svg" Type="http://schemas.openxmlformats.org/officeDocument/2006/relationships/image"/><Relationship Id="rId5" Target="../media/image84.png" Type="http://schemas.openxmlformats.org/officeDocument/2006/relationships/image"/><Relationship Id="rId6" Target="../media/image85.svg" Type="http://schemas.openxmlformats.org/officeDocument/2006/relationships/image"/><Relationship Id="rId7" Target="../media/image86.png" Type="http://schemas.openxmlformats.org/officeDocument/2006/relationships/image"/><Relationship Id="rId8" Target="../media/image8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svg" Type="http://schemas.openxmlformats.org/officeDocument/2006/relationships/image"/><Relationship Id="rId7" Target="../media/image9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5.png" Type="http://schemas.openxmlformats.org/officeDocument/2006/relationships/image"/><Relationship Id="rId4" Target="../media/image96.svg" Type="http://schemas.openxmlformats.org/officeDocument/2006/relationships/image"/><Relationship Id="rId5" Target="../media/image9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svg" Type="http://schemas.openxmlformats.org/officeDocument/2006/relationships/image"/><Relationship Id="rId4" Target="../media/image100.png" Type="http://schemas.openxmlformats.org/officeDocument/2006/relationships/image"/><Relationship Id="rId5" Target="../media/image101.svg" Type="http://schemas.openxmlformats.org/officeDocument/2006/relationships/image"/><Relationship Id="rId6" Target="../media/image102.png" Type="http://schemas.openxmlformats.org/officeDocument/2006/relationships/image"/><Relationship Id="rId7" Target="../media/image103.png" Type="http://schemas.openxmlformats.org/officeDocument/2006/relationships/image"/><Relationship Id="rId8" Target="../media/image104.png" Type="http://schemas.openxmlformats.org/officeDocument/2006/relationships/image"/><Relationship Id="rId9" Target="../media/image10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jpeg" Type="http://schemas.openxmlformats.org/officeDocument/2006/relationships/image"/><Relationship Id="rId3" Target="../media/VAGwJtPMd4k.mp4" Type="http://schemas.openxmlformats.org/officeDocument/2006/relationships/video"/><Relationship Id="rId4" Target="../media/VAGwJtPMd4k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08.svg" Type="http://schemas.openxmlformats.org/officeDocument/2006/relationships/image"/><Relationship Id="rId4" Target="../media/image109.png" Type="http://schemas.openxmlformats.org/officeDocument/2006/relationships/image"/><Relationship Id="rId5" Target="../media/image110.png" Type="http://schemas.openxmlformats.org/officeDocument/2006/relationships/image"/><Relationship Id="rId6" Target="../media/image111.png" Type="http://schemas.openxmlformats.org/officeDocument/2006/relationships/image"/><Relationship Id="rId7" Target="../media/image112.svg" Type="http://schemas.openxmlformats.org/officeDocument/2006/relationships/image"/><Relationship Id="rId8" Target="../media/image113.png" Type="http://schemas.openxmlformats.org/officeDocument/2006/relationships/image"/><Relationship Id="rId9" Target="../media/image11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11" Target="../media/image122.svg" Type="http://schemas.openxmlformats.org/officeDocument/2006/relationships/image"/><Relationship Id="rId12" Target="../media/image123.png" Type="http://schemas.openxmlformats.org/officeDocument/2006/relationships/image"/><Relationship Id="rId13" Target="../media/image124.svg" Type="http://schemas.openxmlformats.org/officeDocument/2006/relationships/image"/><Relationship Id="rId2" Target="../media/image98.png" Type="http://schemas.openxmlformats.org/officeDocument/2006/relationships/image"/><Relationship Id="rId3" Target="../media/image99.svg" Type="http://schemas.openxmlformats.org/officeDocument/2006/relationships/image"/><Relationship Id="rId4" Target="../media/image115.png" Type="http://schemas.openxmlformats.org/officeDocument/2006/relationships/image"/><Relationship Id="rId5" Target="../media/image116.svg" Type="http://schemas.openxmlformats.org/officeDocument/2006/relationships/image"/><Relationship Id="rId6" Target="../media/image117.png" Type="http://schemas.openxmlformats.org/officeDocument/2006/relationships/image"/><Relationship Id="rId7" Target="../media/image118.svg" Type="http://schemas.openxmlformats.org/officeDocument/2006/relationships/image"/><Relationship Id="rId8" Target="../media/image119.png" Type="http://schemas.openxmlformats.org/officeDocument/2006/relationships/image"/><Relationship Id="rId9" Target="../media/image12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41.png" Type="http://schemas.openxmlformats.org/officeDocument/2006/relationships/image"/><Relationship Id="rId18" Target="../media/image42.svg" Type="http://schemas.openxmlformats.org/officeDocument/2006/relationships/image"/><Relationship Id="rId19" Target="../media/image43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44.sv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gif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27.png" Type="http://schemas.openxmlformats.org/officeDocument/2006/relationships/image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124" y="8214484"/>
            <a:ext cx="1142289" cy="2087631"/>
          </a:xfrm>
          <a:custGeom>
            <a:avLst/>
            <a:gdLst/>
            <a:ahLst/>
            <a:cxnLst/>
            <a:rect r="r" b="b" t="t" l="l"/>
            <a:pathLst>
              <a:path h="2087631" w="1142289">
                <a:moveTo>
                  <a:pt x="0" y="0"/>
                </a:moveTo>
                <a:lnTo>
                  <a:pt x="1142289" y="0"/>
                </a:lnTo>
                <a:lnTo>
                  <a:pt x="1142289" y="2087632"/>
                </a:lnTo>
                <a:lnTo>
                  <a:pt x="0" y="2087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" t="0" r="-4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7606" y="2611754"/>
            <a:ext cx="11984923" cy="432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9"/>
              </a:lnSpc>
            </a:pPr>
            <a:r>
              <a:rPr lang="en-US" sz="11499" spc="229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PITCH</a:t>
            </a:r>
          </a:p>
          <a:p>
            <a:pPr algn="l">
              <a:lnSpc>
                <a:spcPts val="11499"/>
              </a:lnSpc>
            </a:pPr>
            <a:r>
              <a:rPr lang="en-US" sz="11499" spc="229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deck </a:t>
            </a:r>
          </a:p>
          <a:p>
            <a:pPr algn="l">
              <a:lnSpc>
                <a:spcPts val="10700"/>
              </a:lnSpc>
            </a:pPr>
            <a:r>
              <a:rPr lang="en-US" sz="10700" spc="214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PUMP-WATCH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483331" y="8565125"/>
            <a:ext cx="11798408" cy="9525"/>
          </a:xfrm>
          <a:prstGeom prst="rect">
            <a:avLst/>
          </a:prstGeom>
          <a:solidFill>
            <a:srgbClr val="323232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483331" y="8925520"/>
            <a:ext cx="9874785" cy="29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4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Date: August 16 , 2025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91247" y="1957115"/>
            <a:ext cx="3388496" cy="3388496"/>
            <a:chOff x="0" y="0"/>
            <a:chExt cx="4517994" cy="45179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7994" cy="4517994"/>
            </a:xfrm>
            <a:custGeom>
              <a:avLst/>
              <a:gdLst/>
              <a:ahLst/>
              <a:cxnLst/>
              <a:rect r="r" b="b" t="t" l="l"/>
              <a:pathLst>
                <a:path h="4517994" w="4517994">
                  <a:moveTo>
                    <a:pt x="0" y="0"/>
                  </a:moveTo>
                  <a:lnTo>
                    <a:pt x="4517994" y="0"/>
                  </a:lnTo>
                  <a:lnTo>
                    <a:pt x="4517994" y="4517994"/>
                  </a:lnTo>
                  <a:lnTo>
                    <a:pt x="0" y="4517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3120" y="621935"/>
              <a:ext cx="3911753" cy="3274123"/>
            </a:xfrm>
            <a:custGeom>
              <a:avLst/>
              <a:gdLst/>
              <a:ahLst/>
              <a:cxnLst/>
              <a:rect r="r" b="b" t="t" l="l"/>
              <a:pathLst>
                <a:path h="3274123" w="3911753">
                  <a:moveTo>
                    <a:pt x="0" y="0"/>
                  </a:moveTo>
                  <a:lnTo>
                    <a:pt x="3911754" y="0"/>
                  </a:lnTo>
                  <a:lnTo>
                    <a:pt x="3911754" y="3274124"/>
                  </a:lnTo>
                  <a:lnTo>
                    <a:pt x="0" y="327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2193869" y="404221"/>
            <a:ext cx="6094131" cy="9882779"/>
          </a:xfrm>
          <a:custGeom>
            <a:avLst/>
            <a:gdLst/>
            <a:ahLst/>
            <a:cxnLst/>
            <a:rect r="r" b="b" t="t" l="l"/>
            <a:pathLst>
              <a:path h="9882779" w="6094131">
                <a:moveTo>
                  <a:pt x="6094131" y="0"/>
                </a:moveTo>
                <a:lnTo>
                  <a:pt x="0" y="0"/>
                </a:lnTo>
                <a:lnTo>
                  <a:pt x="0" y="9882779"/>
                </a:lnTo>
                <a:lnTo>
                  <a:pt x="6094131" y="9882779"/>
                </a:lnTo>
                <a:lnTo>
                  <a:pt x="6094131" y="0"/>
                </a:lnTo>
                <a:close/>
              </a:path>
            </a:pathLst>
          </a:custGeom>
          <a:blipFill>
            <a:blip r:embed="rId7"/>
            <a:stretch>
              <a:fillRect l="-7426" t="0" r="-742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27868" y="6714030"/>
            <a:ext cx="1578486" cy="5088541"/>
          </a:xfrm>
          <a:custGeom>
            <a:avLst/>
            <a:gdLst/>
            <a:ahLst/>
            <a:cxnLst/>
            <a:rect r="r" b="b" t="t" l="l"/>
            <a:pathLst>
              <a:path h="5088541" w="1578486">
                <a:moveTo>
                  <a:pt x="0" y="0"/>
                </a:moveTo>
                <a:lnTo>
                  <a:pt x="1578486" y="0"/>
                </a:lnTo>
                <a:lnTo>
                  <a:pt x="1578486" y="5088540"/>
                </a:lnTo>
                <a:lnTo>
                  <a:pt x="0" y="5088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4137512"/>
          </a:xfrm>
          <a:custGeom>
            <a:avLst/>
            <a:gdLst/>
            <a:ahLst/>
            <a:cxnLst/>
            <a:rect r="r" b="b" t="t" l="l"/>
            <a:pathLst>
              <a:path h="4137512" w="18288000">
                <a:moveTo>
                  <a:pt x="0" y="0"/>
                </a:moveTo>
                <a:lnTo>
                  <a:pt x="18288000" y="0"/>
                </a:lnTo>
                <a:lnTo>
                  <a:pt x="18288000" y="4137512"/>
                </a:lnTo>
                <a:lnTo>
                  <a:pt x="0" y="413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751" r="0" b="-1157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579100"/>
            <a:ext cx="18416079" cy="6279962"/>
          </a:xfrm>
          <a:custGeom>
            <a:avLst/>
            <a:gdLst/>
            <a:ahLst/>
            <a:cxnLst/>
            <a:rect r="r" b="b" t="t" l="l"/>
            <a:pathLst>
              <a:path h="6279962" w="18416079">
                <a:moveTo>
                  <a:pt x="0" y="0"/>
                </a:moveTo>
                <a:lnTo>
                  <a:pt x="18416079" y="0"/>
                </a:lnTo>
                <a:lnTo>
                  <a:pt x="18416079" y="6279962"/>
                </a:lnTo>
                <a:lnTo>
                  <a:pt x="0" y="6279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288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9711" y="6159180"/>
            <a:ext cx="3033045" cy="2706572"/>
          </a:xfrm>
          <a:custGeom>
            <a:avLst/>
            <a:gdLst/>
            <a:ahLst/>
            <a:cxnLst/>
            <a:rect r="r" b="b" t="t" l="l"/>
            <a:pathLst>
              <a:path h="2706572" w="3033045">
                <a:moveTo>
                  <a:pt x="0" y="0"/>
                </a:moveTo>
                <a:lnTo>
                  <a:pt x="3033045" y="0"/>
                </a:lnTo>
                <a:lnTo>
                  <a:pt x="3033045" y="2706572"/>
                </a:lnTo>
                <a:lnTo>
                  <a:pt x="0" y="2706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28672" y="6800088"/>
            <a:ext cx="4385972" cy="1618602"/>
          </a:xfrm>
          <a:custGeom>
            <a:avLst/>
            <a:gdLst/>
            <a:ahLst/>
            <a:cxnLst/>
            <a:rect r="r" b="b" t="t" l="l"/>
            <a:pathLst>
              <a:path h="1618602" w="4385972">
                <a:moveTo>
                  <a:pt x="0" y="0"/>
                </a:moveTo>
                <a:lnTo>
                  <a:pt x="4385972" y="0"/>
                </a:lnTo>
                <a:lnTo>
                  <a:pt x="4385972" y="1618602"/>
                </a:lnTo>
                <a:lnTo>
                  <a:pt x="0" y="1618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950" r="0" b="-7120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04532" y="0"/>
            <a:ext cx="19260160" cy="5647212"/>
            <a:chOff x="0" y="0"/>
            <a:chExt cx="5072635" cy="14873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72635" cy="1487332"/>
            </a:xfrm>
            <a:custGeom>
              <a:avLst/>
              <a:gdLst/>
              <a:ahLst/>
              <a:cxnLst/>
              <a:rect r="r" b="b" t="t" l="l"/>
              <a:pathLst>
                <a:path h="1487332" w="5072635">
                  <a:moveTo>
                    <a:pt x="0" y="0"/>
                  </a:moveTo>
                  <a:lnTo>
                    <a:pt x="5072635" y="0"/>
                  </a:lnTo>
                  <a:lnTo>
                    <a:pt x="5072635" y="1487332"/>
                  </a:lnTo>
                  <a:lnTo>
                    <a:pt x="0" y="1487332"/>
                  </a:lnTo>
                  <a:close/>
                </a:path>
              </a:pathLst>
            </a:custGeom>
            <a:solidFill>
              <a:srgbClr val="004978">
                <a:alpha val="4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72635" cy="1544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271944" y="6311506"/>
            <a:ext cx="2307209" cy="2307209"/>
          </a:xfrm>
          <a:custGeom>
            <a:avLst/>
            <a:gdLst/>
            <a:ahLst/>
            <a:cxnLst/>
            <a:rect r="r" b="b" t="t" l="l"/>
            <a:pathLst>
              <a:path h="2307209" w="2307209">
                <a:moveTo>
                  <a:pt x="0" y="0"/>
                </a:moveTo>
                <a:lnTo>
                  <a:pt x="2307209" y="0"/>
                </a:lnTo>
                <a:lnTo>
                  <a:pt x="2307209" y="2307209"/>
                </a:lnTo>
                <a:lnTo>
                  <a:pt x="0" y="2307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42469" y="1031031"/>
            <a:ext cx="11931140" cy="377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FFFEFE"/>
                </a:solidFill>
                <a:latin typeface="Poppins Bold"/>
                <a:ea typeface="Poppins Bold"/>
                <a:cs typeface="Poppins Bold"/>
                <a:sym typeface="Poppins Bold"/>
              </a:rPr>
              <a:t>AI INTEGRATION : </a:t>
            </a:r>
          </a:p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FFFEFE"/>
                </a:solidFill>
                <a:latin typeface="Poppins Bold"/>
                <a:ea typeface="Poppins Bold"/>
                <a:cs typeface="Poppins Bold"/>
                <a:sym typeface="Poppins Bold"/>
              </a:rPr>
              <a:t>THREE-MODEL INTELLIGENCE SYSTEM</a:t>
            </a:r>
          </a:p>
          <a:p>
            <a:pPr algn="ctr">
              <a:lnSpc>
                <a:spcPts val="747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5825" y="8867934"/>
            <a:ext cx="508081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b="true" sz="2999">
                <a:solidFill>
                  <a:srgbClr val="43A5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Predictive Maintenance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98191" y="9072722"/>
            <a:ext cx="652313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b="true" sz="2999">
                <a:solidFill>
                  <a:srgbClr val="43A5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PumpO ChatBOT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5140" y="8867934"/>
            <a:ext cx="508081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b="true" sz="2999">
                <a:solidFill>
                  <a:srgbClr val="43A5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Audio Anomaly Detection Model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60770"/>
            <a:ext cx="18288000" cy="2765459"/>
            <a:chOff x="0" y="0"/>
            <a:chExt cx="4816593" cy="728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28351"/>
            </a:xfrm>
            <a:custGeom>
              <a:avLst/>
              <a:gdLst/>
              <a:ahLst/>
              <a:cxnLst/>
              <a:rect r="r" b="b" t="t" l="l"/>
              <a:pathLst>
                <a:path h="7283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28351"/>
                  </a:lnTo>
                  <a:lnTo>
                    <a:pt x="0" y="7283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6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768335" y="4716119"/>
            <a:ext cx="19713112" cy="216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true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AI Component 1 : </a:t>
            </a:r>
            <a:r>
              <a:rPr lang="en-US" sz="5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Maintenance Model </a:t>
            </a:r>
          </a:p>
          <a:p>
            <a:pPr algn="ctr">
              <a:lnSpc>
                <a:spcPts val="5499"/>
              </a:lnSpc>
            </a:pPr>
          </a:p>
          <a:p>
            <a:pPr algn="ctr" marL="0" indent="0" lvl="0">
              <a:lnSpc>
                <a:spcPts val="5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1333" y="5956733"/>
            <a:ext cx="2070408" cy="207040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A5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271446" y="6270730"/>
            <a:ext cx="483362" cy="721207"/>
          </a:xfrm>
          <a:custGeom>
            <a:avLst/>
            <a:gdLst/>
            <a:ahLst/>
            <a:cxnLst/>
            <a:rect r="r" b="b" t="t" l="l"/>
            <a:pathLst>
              <a:path h="721207" w="483362">
                <a:moveTo>
                  <a:pt x="0" y="0"/>
                </a:moveTo>
                <a:lnTo>
                  <a:pt x="483363" y="0"/>
                </a:lnTo>
                <a:lnTo>
                  <a:pt x="483363" y="721207"/>
                </a:lnTo>
                <a:lnTo>
                  <a:pt x="0" y="72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26677" y="6169584"/>
            <a:ext cx="1078623" cy="1640492"/>
          </a:xfrm>
          <a:custGeom>
            <a:avLst/>
            <a:gdLst/>
            <a:ahLst/>
            <a:cxnLst/>
            <a:rect r="r" b="b" t="t" l="l"/>
            <a:pathLst>
              <a:path h="1640492" w="1078623">
                <a:moveTo>
                  <a:pt x="0" y="0"/>
                </a:moveTo>
                <a:lnTo>
                  <a:pt x="1078623" y="0"/>
                </a:lnTo>
                <a:lnTo>
                  <a:pt x="1078623" y="1640492"/>
                </a:lnTo>
                <a:lnTo>
                  <a:pt x="0" y="164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8188" y="672491"/>
            <a:ext cx="13631624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Maintenance </a:t>
            </a:r>
          </a:p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086FB6"/>
                </a:solidFill>
                <a:latin typeface="Poppins Bold"/>
                <a:ea typeface="Poppins Bold"/>
                <a:cs typeface="Poppins Bold"/>
                <a:sym typeface="Poppins Bold"/>
              </a:rPr>
              <a:t>Model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5819" y="2740003"/>
            <a:ext cx="1363162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Long Short Term Memory (LSTM) model to predict the operational status of a pumping system based on historical sensor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94681" y="8398642"/>
            <a:ext cx="242371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Temperature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41811" y="3140688"/>
            <a:ext cx="7284851" cy="2429187"/>
            <a:chOff x="0" y="0"/>
            <a:chExt cx="9713135" cy="323891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507608"/>
              <a:ext cx="9713135" cy="731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b="true">
                  <a:solidFill>
                    <a:srgbClr val="323232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Sensors 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55166" y="-47625"/>
              <a:ext cx="3041555" cy="2800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53"/>
                </a:lnSpc>
              </a:pPr>
            </a:p>
            <a:p>
              <a:pPr algn="l">
                <a:lnSpc>
                  <a:spcPts val="10520"/>
                </a:lnSpc>
              </a:pPr>
              <a:r>
                <a:rPr lang="en-US" sz="8092" b="true">
                  <a:solidFill>
                    <a:srgbClr val="43A5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42923" y="5956733"/>
            <a:ext cx="2070408" cy="207040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A5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042923" y="6550721"/>
            <a:ext cx="2141996" cy="878218"/>
          </a:xfrm>
          <a:custGeom>
            <a:avLst/>
            <a:gdLst/>
            <a:ahLst/>
            <a:cxnLst/>
            <a:rect r="r" b="b" t="t" l="l"/>
            <a:pathLst>
              <a:path h="878218" w="2141996">
                <a:moveTo>
                  <a:pt x="0" y="0"/>
                </a:moveTo>
                <a:lnTo>
                  <a:pt x="2141996" y="0"/>
                </a:lnTo>
                <a:lnTo>
                  <a:pt x="2141996" y="878219"/>
                </a:lnTo>
                <a:lnTo>
                  <a:pt x="0" y="878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66270" y="8398642"/>
            <a:ext cx="242371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Flow rate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821520" y="5956733"/>
            <a:ext cx="2070408" cy="207040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A5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644868" y="8398642"/>
            <a:ext cx="242371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Pressure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020906" y="5963237"/>
            <a:ext cx="1671638" cy="2057400"/>
          </a:xfrm>
          <a:custGeom>
            <a:avLst/>
            <a:gdLst/>
            <a:ahLst/>
            <a:cxnLst/>
            <a:rect r="r" b="b" t="t" l="l"/>
            <a:pathLst>
              <a:path h="2057400" w="1671638">
                <a:moveTo>
                  <a:pt x="0" y="0"/>
                </a:moveTo>
                <a:lnTo>
                  <a:pt x="1671637" y="0"/>
                </a:lnTo>
                <a:lnTo>
                  <a:pt x="167163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944823"/>
            <a:ext cx="18288000" cy="8397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40346"/>
            <a:chOff x="0" y="0"/>
            <a:chExt cx="4816593" cy="774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74412"/>
            </a:xfrm>
            <a:custGeom>
              <a:avLst/>
              <a:gdLst/>
              <a:ahLst/>
              <a:cxnLst/>
              <a:rect r="r" b="b" t="t" l="l"/>
              <a:pathLst>
                <a:path h="77441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74412"/>
                  </a:lnTo>
                  <a:lnTo>
                    <a:pt x="0" y="7744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12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3696" y="3369015"/>
            <a:ext cx="495182" cy="470423"/>
          </a:xfrm>
          <a:custGeom>
            <a:avLst/>
            <a:gdLst/>
            <a:ahLst/>
            <a:cxnLst/>
            <a:rect r="r" b="b" t="t" l="l"/>
            <a:pathLst>
              <a:path h="470423" w="495182">
                <a:moveTo>
                  <a:pt x="0" y="0"/>
                </a:moveTo>
                <a:lnTo>
                  <a:pt x="495183" y="0"/>
                </a:lnTo>
                <a:lnTo>
                  <a:pt x="495183" y="470423"/>
                </a:lnTo>
                <a:lnTo>
                  <a:pt x="0" y="470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85020" y="659350"/>
            <a:ext cx="2030229" cy="1621645"/>
          </a:xfrm>
          <a:custGeom>
            <a:avLst/>
            <a:gdLst/>
            <a:ahLst/>
            <a:cxnLst/>
            <a:rect r="r" b="b" t="t" l="l"/>
            <a:pathLst>
              <a:path h="1621645" w="2030229">
                <a:moveTo>
                  <a:pt x="0" y="0"/>
                </a:moveTo>
                <a:lnTo>
                  <a:pt x="2030229" y="0"/>
                </a:lnTo>
                <a:lnTo>
                  <a:pt x="2030229" y="1621646"/>
                </a:lnTo>
                <a:lnTo>
                  <a:pt x="0" y="1621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2746" y="4096613"/>
            <a:ext cx="495182" cy="470423"/>
          </a:xfrm>
          <a:custGeom>
            <a:avLst/>
            <a:gdLst/>
            <a:ahLst/>
            <a:cxnLst/>
            <a:rect r="r" b="b" t="t" l="l"/>
            <a:pathLst>
              <a:path h="470423" w="495182">
                <a:moveTo>
                  <a:pt x="0" y="0"/>
                </a:moveTo>
                <a:lnTo>
                  <a:pt x="495183" y="0"/>
                </a:lnTo>
                <a:lnTo>
                  <a:pt x="495183" y="470423"/>
                </a:lnTo>
                <a:lnTo>
                  <a:pt x="0" y="470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2195" y="4847612"/>
            <a:ext cx="476979" cy="476979"/>
          </a:xfrm>
          <a:custGeom>
            <a:avLst/>
            <a:gdLst/>
            <a:ahLst/>
            <a:cxnLst/>
            <a:rect r="r" b="b" t="t" l="l"/>
            <a:pathLst>
              <a:path h="476979" w="476979">
                <a:moveTo>
                  <a:pt x="0" y="0"/>
                </a:moveTo>
                <a:lnTo>
                  <a:pt x="476979" y="0"/>
                </a:lnTo>
                <a:lnTo>
                  <a:pt x="476979" y="476979"/>
                </a:lnTo>
                <a:lnTo>
                  <a:pt x="0" y="476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30344" y="3369015"/>
            <a:ext cx="495182" cy="470423"/>
          </a:xfrm>
          <a:custGeom>
            <a:avLst/>
            <a:gdLst/>
            <a:ahLst/>
            <a:cxnLst/>
            <a:rect r="r" b="b" t="t" l="l"/>
            <a:pathLst>
              <a:path h="470423" w="495182">
                <a:moveTo>
                  <a:pt x="0" y="0"/>
                </a:moveTo>
                <a:lnTo>
                  <a:pt x="495182" y="0"/>
                </a:lnTo>
                <a:lnTo>
                  <a:pt x="495182" y="470423"/>
                </a:lnTo>
                <a:lnTo>
                  <a:pt x="0" y="470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39145" y="4833736"/>
            <a:ext cx="476979" cy="476979"/>
          </a:xfrm>
          <a:custGeom>
            <a:avLst/>
            <a:gdLst/>
            <a:ahLst/>
            <a:cxnLst/>
            <a:rect r="r" b="b" t="t" l="l"/>
            <a:pathLst>
              <a:path h="476979" w="476979">
                <a:moveTo>
                  <a:pt x="0" y="0"/>
                </a:moveTo>
                <a:lnTo>
                  <a:pt x="476979" y="0"/>
                </a:lnTo>
                <a:lnTo>
                  <a:pt x="476979" y="476980"/>
                </a:lnTo>
                <a:lnTo>
                  <a:pt x="0" y="47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39145" y="4096613"/>
            <a:ext cx="514426" cy="514426"/>
          </a:xfrm>
          <a:custGeom>
            <a:avLst/>
            <a:gdLst/>
            <a:ahLst/>
            <a:cxnLst/>
            <a:rect r="r" b="b" t="t" l="l"/>
            <a:pathLst>
              <a:path h="514426" w="514426">
                <a:moveTo>
                  <a:pt x="0" y="0"/>
                </a:moveTo>
                <a:lnTo>
                  <a:pt x="514426" y="0"/>
                </a:lnTo>
                <a:lnTo>
                  <a:pt x="514426" y="514426"/>
                </a:lnTo>
                <a:lnTo>
                  <a:pt x="0" y="5144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71526" y="5849101"/>
            <a:ext cx="5652414" cy="4229088"/>
          </a:xfrm>
          <a:custGeom>
            <a:avLst/>
            <a:gdLst/>
            <a:ahLst/>
            <a:cxnLst/>
            <a:rect r="r" b="b" t="t" l="l"/>
            <a:pathLst>
              <a:path h="4229088" w="5652414">
                <a:moveTo>
                  <a:pt x="0" y="0"/>
                </a:moveTo>
                <a:lnTo>
                  <a:pt x="5652414" y="0"/>
                </a:lnTo>
                <a:lnTo>
                  <a:pt x="5652414" y="4229088"/>
                </a:lnTo>
                <a:lnTo>
                  <a:pt x="0" y="42290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742" t="-4347" r="-6126" b="-2396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1802" y="5934826"/>
            <a:ext cx="5465391" cy="4063456"/>
          </a:xfrm>
          <a:custGeom>
            <a:avLst/>
            <a:gdLst/>
            <a:ahLst/>
            <a:cxnLst/>
            <a:rect r="r" b="b" t="t" l="l"/>
            <a:pathLst>
              <a:path h="4063456" w="5465391">
                <a:moveTo>
                  <a:pt x="0" y="0"/>
                </a:moveTo>
                <a:lnTo>
                  <a:pt x="5465391" y="0"/>
                </a:lnTo>
                <a:lnTo>
                  <a:pt x="5465391" y="4063457"/>
                </a:lnTo>
                <a:lnTo>
                  <a:pt x="0" y="4063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848" t="-6001" r="-13882" b="-2467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23855" y="7763073"/>
            <a:ext cx="2504652" cy="1129940"/>
          </a:xfrm>
          <a:custGeom>
            <a:avLst/>
            <a:gdLst/>
            <a:ahLst/>
            <a:cxnLst/>
            <a:rect r="r" b="b" t="t" l="l"/>
            <a:pathLst>
              <a:path h="1129940" w="2504652">
                <a:moveTo>
                  <a:pt x="0" y="0"/>
                </a:moveTo>
                <a:lnTo>
                  <a:pt x="2504652" y="0"/>
                </a:lnTo>
                <a:lnTo>
                  <a:pt x="2504652" y="1129940"/>
                </a:lnTo>
                <a:lnTo>
                  <a:pt x="0" y="1129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11802" y="3351496"/>
            <a:ext cx="625702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EFE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Powerful for non-linear series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9193" y="735550"/>
            <a:ext cx="3677938" cy="121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7"/>
              </a:lnSpc>
              <a:spcBef>
                <a:spcPct val="0"/>
              </a:spcBef>
            </a:pPr>
            <a:r>
              <a:rPr lang="en-US" b="true" sz="8527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LSTM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30869" y="735550"/>
            <a:ext cx="3677938" cy="121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7"/>
              </a:lnSpc>
              <a:spcBef>
                <a:spcPct val="0"/>
              </a:spcBef>
            </a:pPr>
            <a:r>
              <a:rPr lang="en-US" b="true" sz="8527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GRU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0852" y="4088619"/>
            <a:ext cx="625702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EFE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Performs well on noisy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0852" y="4946505"/>
            <a:ext cx="625702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EFE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Requires more computing power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98449" y="3351496"/>
            <a:ext cx="708955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EFE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Fewer parameters, quick to train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08097" y="4927474"/>
            <a:ext cx="707990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EFE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Less efficient with long sequences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76226" y="4101096"/>
            <a:ext cx="711177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EFE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Average computational complexity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27412" y="7841950"/>
            <a:ext cx="1923931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570"/>
                </a:solidFill>
                <a:latin typeface="Poppins Bold"/>
                <a:ea typeface="Poppins Bold"/>
                <a:cs typeface="Poppins Bold"/>
                <a:sym typeface="Poppins Bold"/>
              </a:rPr>
              <a:t>Total RMSE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570"/>
                </a:solidFill>
                <a:latin typeface="Poppins Bold"/>
                <a:ea typeface="Poppins Bold"/>
                <a:cs typeface="Poppins Bold"/>
                <a:sym typeface="Poppins Bold"/>
              </a:rPr>
              <a:t>1.4 %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783348" y="7763073"/>
            <a:ext cx="2504652" cy="1129940"/>
          </a:xfrm>
          <a:custGeom>
            <a:avLst/>
            <a:gdLst/>
            <a:ahLst/>
            <a:cxnLst/>
            <a:rect r="r" b="b" t="t" l="l"/>
            <a:pathLst>
              <a:path h="1129940" w="2504652">
                <a:moveTo>
                  <a:pt x="0" y="0"/>
                </a:moveTo>
                <a:lnTo>
                  <a:pt x="2504652" y="0"/>
                </a:lnTo>
                <a:lnTo>
                  <a:pt x="2504652" y="1129940"/>
                </a:lnTo>
                <a:lnTo>
                  <a:pt x="0" y="1129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086906" y="7841950"/>
            <a:ext cx="1923931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570"/>
                </a:solidFill>
                <a:latin typeface="Poppins Bold"/>
                <a:ea typeface="Poppins Bold"/>
                <a:cs typeface="Poppins Bold"/>
                <a:sym typeface="Poppins Bold"/>
              </a:rPr>
              <a:t>Total RMSE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363570"/>
                </a:solidFill>
                <a:latin typeface="Poppins Bold"/>
                <a:ea typeface="Poppins Bold"/>
                <a:cs typeface="Poppins Bold"/>
                <a:sym typeface="Poppins Bold"/>
              </a:rPr>
              <a:t>7.2 %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30373"/>
            <a:chOff x="0" y="0"/>
            <a:chExt cx="4816593" cy="9824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82485"/>
            </a:xfrm>
            <a:custGeom>
              <a:avLst/>
              <a:gdLst/>
              <a:ahLst/>
              <a:cxnLst/>
              <a:rect r="r" b="b" t="t" l="l"/>
              <a:pathLst>
                <a:path h="9824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82485"/>
                  </a:lnTo>
                  <a:lnTo>
                    <a:pt x="0" y="982485"/>
                  </a:lnTo>
                  <a:close/>
                </a:path>
              </a:pathLst>
            </a:custGeom>
            <a:solidFill>
              <a:srgbClr val="43A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020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0827" y="4720973"/>
            <a:ext cx="2900769" cy="290076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A5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94276" y="5021958"/>
            <a:ext cx="2693871" cy="2380708"/>
          </a:xfrm>
          <a:custGeom>
            <a:avLst/>
            <a:gdLst/>
            <a:ahLst/>
            <a:cxnLst/>
            <a:rect r="r" b="b" t="t" l="l"/>
            <a:pathLst>
              <a:path h="2380708" w="2693871">
                <a:moveTo>
                  <a:pt x="0" y="0"/>
                </a:moveTo>
                <a:lnTo>
                  <a:pt x="2693871" y="0"/>
                </a:lnTo>
                <a:lnTo>
                  <a:pt x="2693871" y="2380709"/>
                </a:lnTo>
                <a:lnTo>
                  <a:pt x="0" y="23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84499" y="7973451"/>
            <a:ext cx="4299952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323232"/>
                </a:solidFill>
                <a:latin typeface="Impact"/>
                <a:ea typeface="Impact"/>
                <a:cs typeface="Impact"/>
                <a:sym typeface="Impact"/>
              </a:rPr>
              <a:t>Effective for real-time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4897" y="7954401"/>
            <a:ext cx="443262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323232"/>
                </a:solidFill>
                <a:latin typeface="Impact"/>
                <a:ea typeface="Impact"/>
                <a:cs typeface="Impact"/>
                <a:sym typeface="Impact"/>
              </a:rPr>
              <a:t>Captures long-term temporal patterns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66946" y="7954401"/>
            <a:ext cx="3112161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323232"/>
                </a:solidFill>
                <a:latin typeface="Impact"/>
                <a:ea typeface="Impact"/>
                <a:cs typeface="Impact"/>
                <a:sym typeface="Impact"/>
              </a:rPr>
              <a:t>Dynamic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323232"/>
                </a:solidFill>
                <a:latin typeface="Impact"/>
                <a:ea typeface="Impact"/>
                <a:cs typeface="Impact"/>
                <a:sym typeface="Impact"/>
              </a:rPr>
              <a:t>Prediction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8188" y="1411162"/>
            <a:ext cx="1363162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</a:t>
            </a:r>
            <a:r>
              <a:rPr lang="en-US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LSTM </a:t>
            </a:r>
            <a:r>
              <a:rPr lang="en-US" sz="6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IS IDEAL 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93616" y="4720973"/>
            <a:ext cx="2900769" cy="290076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A5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068150" y="5174766"/>
            <a:ext cx="2151701" cy="2151701"/>
          </a:xfrm>
          <a:custGeom>
            <a:avLst/>
            <a:gdLst/>
            <a:ahLst/>
            <a:cxnLst/>
            <a:rect r="r" b="b" t="t" l="l"/>
            <a:pathLst>
              <a:path h="2151701" w="2151701">
                <a:moveTo>
                  <a:pt x="0" y="0"/>
                </a:moveTo>
                <a:lnTo>
                  <a:pt x="2151700" y="0"/>
                </a:lnTo>
                <a:lnTo>
                  <a:pt x="2151700" y="2151701"/>
                </a:lnTo>
                <a:lnTo>
                  <a:pt x="0" y="2151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766946" y="4720973"/>
            <a:ext cx="2900769" cy="290076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A5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230187" y="5176754"/>
            <a:ext cx="1974288" cy="1989207"/>
          </a:xfrm>
          <a:custGeom>
            <a:avLst/>
            <a:gdLst/>
            <a:ahLst/>
            <a:cxnLst/>
            <a:rect r="r" b="b" t="t" l="l"/>
            <a:pathLst>
              <a:path h="1989207" w="1974288">
                <a:moveTo>
                  <a:pt x="0" y="0"/>
                </a:moveTo>
                <a:lnTo>
                  <a:pt x="1974287" y="0"/>
                </a:lnTo>
                <a:lnTo>
                  <a:pt x="1974287" y="1989207"/>
                </a:lnTo>
                <a:lnTo>
                  <a:pt x="0" y="1989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60770"/>
            <a:ext cx="18288000" cy="2765459"/>
            <a:chOff x="0" y="0"/>
            <a:chExt cx="4816593" cy="728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28351"/>
            </a:xfrm>
            <a:custGeom>
              <a:avLst/>
              <a:gdLst/>
              <a:ahLst/>
              <a:cxnLst/>
              <a:rect r="r" b="b" t="t" l="l"/>
              <a:pathLst>
                <a:path h="7283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28351"/>
                  </a:lnTo>
                  <a:lnTo>
                    <a:pt x="0" y="7283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6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768335" y="4716119"/>
            <a:ext cx="19713112" cy="216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true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AI Component 2 : </a:t>
            </a:r>
            <a:r>
              <a:rPr lang="en-US" sz="5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Audio Anomaly Detection Model </a:t>
            </a:r>
          </a:p>
          <a:p>
            <a:pPr algn="ctr">
              <a:lnSpc>
                <a:spcPts val="5499"/>
              </a:lnSpc>
            </a:pPr>
          </a:p>
          <a:p>
            <a:pPr algn="ctr" marL="0" indent="0" lvl="0">
              <a:lnSpc>
                <a:spcPts val="5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1665" y="4560044"/>
            <a:ext cx="2496260" cy="249626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A5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16729" y="4938625"/>
            <a:ext cx="582783" cy="869549"/>
          </a:xfrm>
          <a:custGeom>
            <a:avLst/>
            <a:gdLst/>
            <a:ahLst/>
            <a:cxnLst/>
            <a:rect r="r" b="b" t="t" l="l"/>
            <a:pathLst>
              <a:path h="869549" w="582783">
                <a:moveTo>
                  <a:pt x="0" y="0"/>
                </a:moveTo>
                <a:lnTo>
                  <a:pt x="582783" y="0"/>
                </a:lnTo>
                <a:lnTo>
                  <a:pt x="582783" y="869549"/>
                </a:lnTo>
                <a:lnTo>
                  <a:pt x="0" y="86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35517" y="4560044"/>
            <a:ext cx="2496260" cy="249626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A5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551183" y="4560044"/>
            <a:ext cx="2496260" cy="249626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A5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156228" y="5139883"/>
            <a:ext cx="2013683" cy="1336582"/>
          </a:xfrm>
          <a:custGeom>
            <a:avLst/>
            <a:gdLst/>
            <a:ahLst/>
            <a:cxnLst/>
            <a:rect r="r" b="b" t="t" l="l"/>
            <a:pathLst>
              <a:path h="1336582" w="2013683">
                <a:moveTo>
                  <a:pt x="0" y="0"/>
                </a:moveTo>
                <a:lnTo>
                  <a:pt x="2013683" y="0"/>
                </a:lnTo>
                <a:lnTo>
                  <a:pt x="2013683" y="1336583"/>
                </a:lnTo>
                <a:lnTo>
                  <a:pt x="0" y="133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14395" y="5143500"/>
            <a:ext cx="1590802" cy="1397749"/>
          </a:xfrm>
          <a:custGeom>
            <a:avLst/>
            <a:gdLst/>
            <a:ahLst/>
            <a:cxnLst/>
            <a:rect r="r" b="b" t="t" l="l"/>
            <a:pathLst>
              <a:path h="1397749" w="1590802">
                <a:moveTo>
                  <a:pt x="0" y="0"/>
                </a:moveTo>
                <a:lnTo>
                  <a:pt x="1590801" y="0"/>
                </a:lnTo>
                <a:lnTo>
                  <a:pt x="1590801" y="1397749"/>
                </a:lnTo>
                <a:lnTo>
                  <a:pt x="0" y="1397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27477" y="5009907"/>
            <a:ext cx="1664935" cy="1664935"/>
          </a:xfrm>
          <a:custGeom>
            <a:avLst/>
            <a:gdLst/>
            <a:ahLst/>
            <a:cxnLst/>
            <a:rect r="r" b="b" t="t" l="l"/>
            <a:pathLst>
              <a:path h="1664935" w="1664935">
                <a:moveTo>
                  <a:pt x="0" y="0"/>
                </a:moveTo>
                <a:lnTo>
                  <a:pt x="1664936" y="0"/>
                </a:lnTo>
                <a:lnTo>
                  <a:pt x="1664936" y="1664935"/>
                </a:lnTo>
                <a:lnTo>
                  <a:pt x="0" y="1664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28188" y="672491"/>
            <a:ext cx="13631624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Audio Anomaly Detection </a:t>
            </a:r>
            <a:r>
              <a:rPr lang="en-US" sz="6500">
                <a:solidFill>
                  <a:srgbClr val="086FB6"/>
                </a:solidFill>
                <a:latin typeface="Poppins Bold"/>
                <a:ea typeface="Poppins Bold"/>
                <a:cs typeface="Poppins Bold"/>
                <a:sym typeface="Poppins Bold"/>
              </a:rPr>
              <a:t>Model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5819" y="2740003"/>
            <a:ext cx="1363162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Autoencoder-Based Acoustic Analysis focusing on  identifing unusual acoustic patterns from industrial pumps, trained exclusively on normal operating conditions.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2570" y="7596918"/>
            <a:ext cx="3620012" cy="104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3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 Unsupervised learning 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3553" y="7596918"/>
            <a:ext cx="4332858" cy="104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3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Log-mel spectrogram 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93094" y="7596918"/>
            <a:ext cx="4111630" cy="104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3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Novel fault detection without training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30373"/>
            <a:chOff x="0" y="0"/>
            <a:chExt cx="4816593" cy="9824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82485"/>
            </a:xfrm>
            <a:custGeom>
              <a:avLst/>
              <a:gdLst/>
              <a:ahLst/>
              <a:cxnLst/>
              <a:rect r="r" b="b" t="t" l="l"/>
              <a:pathLst>
                <a:path h="9824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82485"/>
                  </a:lnTo>
                  <a:lnTo>
                    <a:pt x="0" y="982485"/>
                  </a:lnTo>
                  <a:close/>
                </a:path>
              </a:pathLst>
            </a:custGeom>
            <a:solidFill>
              <a:srgbClr val="43A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020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09163" y="1411162"/>
            <a:ext cx="1363162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HOW </a:t>
            </a:r>
            <a:r>
              <a:rPr lang="en-US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IT WORKS 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37713" y="4777738"/>
            <a:ext cx="726870" cy="449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39"/>
              </a:lnSpc>
            </a:pPr>
            <a:r>
              <a:rPr lang="en-US" sz="50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🎵 </a:t>
            </a:r>
          </a:p>
          <a:p>
            <a:pPr algn="just">
              <a:lnSpc>
                <a:spcPts val="7139"/>
              </a:lnSpc>
            </a:pPr>
            <a:r>
              <a:rPr lang="en-US" sz="50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🧠 </a:t>
            </a:r>
          </a:p>
          <a:p>
            <a:pPr algn="just">
              <a:lnSpc>
                <a:spcPts val="7139"/>
              </a:lnSpc>
            </a:pPr>
            <a:r>
              <a:rPr lang="en-US" sz="50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📊</a:t>
            </a:r>
          </a:p>
          <a:p>
            <a:pPr algn="just">
              <a:lnSpc>
                <a:spcPts val="7139"/>
              </a:lnSpc>
            </a:pPr>
            <a:r>
              <a:rPr lang="en-US" sz="50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⚠️</a:t>
            </a:r>
          </a:p>
          <a:p>
            <a:pPr algn="just">
              <a:lnSpc>
                <a:spcPts val="71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423377" y="5006973"/>
            <a:ext cx="14683411" cy="159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spc="156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Raw pump audio → MFCCs (Mel-Frequency Cepstral Coefficients)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423377" y="5629591"/>
            <a:ext cx="14991886" cy="310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01"/>
              </a:lnSpc>
            </a:pPr>
            <a:r>
              <a:rPr lang="en-US" sz="3426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Symmetric encoder-decoder network</a:t>
            </a:r>
          </a:p>
          <a:p>
            <a:pPr algn="just">
              <a:lnSpc>
                <a:spcPts val="8565"/>
              </a:lnSpc>
            </a:pPr>
            <a:r>
              <a:rPr lang="en-US" sz="3426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Trained on normal operating sounds (MIMI Dataset)</a:t>
            </a:r>
          </a:p>
          <a:p>
            <a:pPr algn="just">
              <a:lnSpc>
                <a:spcPts val="4796"/>
              </a:lnSpc>
            </a:pPr>
            <a:r>
              <a:rPr lang="en-US" sz="3426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Detects anomalies via reconstruction error</a:t>
            </a:r>
          </a:p>
          <a:p>
            <a:pPr algn="just">
              <a:lnSpc>
                <a:spcPts val="4796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40346"/>
            <a:chOff x="0" y="0"/>
            <a:chExt cx="4816593" cy="774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74412"/>
            </a:xfrm>
            <a:custGeom>
              <a:avLst/>
              <a:gdLst/>
              <a:ahLst/>
              <a:cxnLst/>
              <a:rect r="r" b="b" t="t" l="l"/>
              <a:pathLst>
                <a:path h="77441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74412"/>
                  </a:lnTo>
                  <a:lnTo>
                    <a:pt x="0" y="7744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12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13742" y="4031044"/>
            <a:ext cx="11460515" cy="4647715"/>
          </a:xfrm>
          <a:custGeom>
            <a:avLst/>
            <a:gdLst/>
            <a:ahLst/>
            <a:cxnLst/>
            <a:rect r="r" b="b" t="t" l="l"/>
            <a:pathLst>
              <a:path h="4647715" w="11460515">
                <a:moveTo>
                  <a:pt x="0" y="0"/>
                </a:moveTo>
                <a:lnTo>
                  <a:pt x="11460516" y="0"/>
                </a:lnTo>
                <a:lnTo>
                  <a:pt x="11460516" y="4647716"/>
                </a:lnTo>
                <a:lnTo>
                  <a:pt x="0" y="4647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6951" y="899917"/>
            <a:ext cx="6414099" cy="121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7"/>
              </a:lnSpc>
              <a:spcBef>
                <a:spcPct val="0"/>
              </a:spcBef>
            </a:pPr>
            <a:r>
              <a:rPr lang="en-US" b="true" sz="8527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Metrics 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705925" y="4791399"/>
            <a:ext cx="873126" cy="829470"/>
          </a:xfrm>
          <a:custGeom>
            <a:avLst/>
            <a:gdLst/>
            <a:ahLst/>
            <a:cxnLst/>
            <a:rect r="r" b="b" t="t" l="l"/>
            <a:pathLst>
              <a:path h="829470" w="873126">
                <a:moveTo>
                  <a:pt x="0" y="0"/>
                </a:moveTo>
                <a:lnTo>
                  <a:pt x="873126" y="0"/>
                </a:lnTo>
                <a:lnTo>
                  <a:pt x="873126" y="829470"/>
                </a:lnTo>
                <a:lnTo>
                  <a:pt x="0" y="829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05925" y="5725644"/>
            <a:ext cx="873126" cy="829470"/>
          </a:xfrm>
          <a:custGeom>
            <a:avLst/>
            <a:gdLst/>
            <a:ahLst/>
            <a:cxnLst/>
            <a:rect r="r" b="b" t="t" l="l"/>
            <a:pathLst>
              <a:path h="829470" w="873126">
                <a:moveTo>
                  <a:pt x="0" y="0"/>
                </a:moveTo>
                <a:lnTo>
                  <a:pt x="873126" y="0"/>
                </a:lnTo>
                <a:lnTo>
                  <a:pt x="873126" y="829469"/>
                </a:lnTo>
                <a:lnTo>
                  <a:pt x="0" y="829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05925" y="6688463"/>
            <a:ext cx="873126" cy="829470"/>
          </a:xfrm>
          <a:custGeom>
            <a:avLst/>
            <a:gdLst/>
            <a:ahLst/>
            <a:cxnLst/>
            <a:rect r="r" b="b" t="t" l="l"/>
            <a:pathLst>
              <a:path h="829470" w="873126">
                <a:moveTo>
                  <a:pt x="0" y="0"/>
                </a:moveTo>
                <a:lnTo>
                  <a:pt x="873126" y="0"/>
                </a:lnTo>
                <a:lnTo>
                  <a:pt x="873126" y="829470"/>
                </a:lnTo>
                <a:lnTo>
                  <a:pt x="0" y="829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05925" y="7613183"/>
            <a:ext cx="873126" cy="829470"/>
          </a:xfrm>
          <a:custGeom>
            <a:avLst/>
            <a:gdLst/>
            <a:ahLst/>
            <a:cxnLst/>
            <a:rect r="r" b="b" t="t" l="l"/>
            <a:pathLst>
              <a:path h="829470" w="873126">
                <a:moveTo>
                  <a:pt x="0" y="0"/>
                </a:moveTo>
                <a:lnTo>
                  <a:pt x="873126" y="0"/>
                </a:lnTo>
                <a:lnTo>
                  <a:pt x="873126" y="829470"/>
                </a:lnTo>
                <a:lnTo>
                  <a:pt x="0" y="829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427452"/>
            <a:ext cx="16230600" cy="566979"/>
            <a:chOff x="0" y="0"/>
            <a:chExt cx="21640800" cy="75597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09897"/>
              <a:ext cx="8936114" cy="346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59"/>
                </a:lnSpc>
              </a:pPr>
              <a:r>
                <a:rPr lang="en-US" sz="1799" spc="89">
                  <a:solidFill>
                    <a:srgbClr val="FFFEFE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Source : World Bank 2024 Records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2959" y="0"/>
            <a:ext cx="1591482" cy="1591482"/>
            <a:chOff x="0" y="0"/>
            <a:chExt cx="2121976" cy="2121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1976" cy="2121976"/>
            </a:xfrm>
            <a:custGeom>
              <a:avLst/>
              <a:gdLst/>
              <a:ahLst/>
              <a:cxnLst/>
              <a:rect r="r" b="b" t="t" l="l"/>
              <a:pathLst>
                <a:path h="2121976" w="2121976">
                  <a:moveTo>
                    <a:pt x="0" y="0"/>
                  </a:moveTo>
                  <a:lnTo>
                    <a:pt x="2121976" y="0"/>
                  </a:lnTo>
                  <a:lnTo>
                    <a:pt x="2121976" y="2121976"/>
                  </a:lnTo>
                  <a:lnTo>
                    <a:pt x="0" y="2121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2367" y="292106"/>
              <a:ext cx="1837242" cy="1537765"/>
            </a:xfrm>
            <a:custGeom>
              <a:avLst/>
              <a:gdLst/>
              <a:ahLst/>
              <a:cxnLst/>
              <a:rect r="r" b="b" t="t" l="l"/>
              <a:pathLst>
                <a:path h="1537765" w="1837242">
                  <a:moveTo>
                    <a:pt x="0" y="0"/>
                  </a:moveTo>
                  <a:lnTo>
                    <a:pt x="1837242" y="0"/>
                  </a:lnTo>
                  <a:lnTo>
                    <a:pt x="1837242" y="1537764"/>
                  </a:lnTo>
                  <a:lnTo>
                    <a:pt x="0" y="1537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925418" y="1478241"/>
            <a:ext cx="12437165" cy="5612271"/>
          </a:xfrm>
          <a:custGeom>
            <a:avLst/>
            <a:gdLst/>
            <a:ahLst/>
            <a:cxnLst/>
            <a:rect r="r" b="b" t="t" l="l"/>
            <a:pathLst>
              <a:path h="5612271" w="12437165">
                <a:moveTo>
                  <a:pt x="0" y="0"/>
                </a:moveTo>
                <a:lnTo>
                  <a:pt x="12437164" y="0"/>
                </a:lnTo>
                <a:lnTo>
                  <a:pt x="12437164" y="5612270"/>
                </a:lnTo>
                <a:lnTo>
                  <a:pt x="0" y="561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15399" y="5049120"/>
            <a:ext cx="6016991" cy="206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37"/>
              </a:lnSpc>
            </a:pPr>
            <a:r>
              <a:rPr lang="en-US" sz="155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23,5</a:t>
            </a:r>
            <a:r>
              <a:rPr lang="en-US" sz="155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85207" y="6897267"/>
            <a:ext cx="12077376" cy="194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5"/>
              </a:lnSpc>
            </a:pPr>
            <a:r>
              <a:rPr lang="en-US" sz="5093" spc="17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OF TUNISIA'S GDP COMES FROM INDUSTRIAL SECTOR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60770"/>
            <a:ext cx="18288000" cy="2765459"/>
            <a:chOff x="0" y="0"/>
            <a:chExt cx="4816593" cy="728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28351"/>
            </a:xfrm>
            <a:custGeom>
              <a:avLst/>
              <a:gdLst/>
              <a:ahLst/>
              <a:cxnLst/>
              <a:rect r="r" b="b" t="t" l="l"/>
              <a:pathLst>
                <a:path h="7283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28351"/>
                  </a:lnTo>
                  <a:lnTo>
                    <a:pt x="0" y="7283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6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768335" y="4716119"/>
            <a:ext cx="19713112" cy="28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true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AI Component 3 : </a:t>
            </a:r>
            <a:r>
              <a:rPr lang="en-US" sz="5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Pumpo Agent</a:t>
            </a:r>
          </a:p>
          <a:p>
            <a:pPr algn="ctr">
              <a:lnSpc>
                <a:spcPts val="5499"/>
              </a:lnSpc>
            </a:pPr>
            <a:r>
              <a:rPr lang="en-US" sz="5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5499"/>
              </a:lnSpc>
            </a:pPr>
          </a:p>
          <a:p>
            <a:pPr algn="ctr" marL="0" indent="0" lvl="0">
              <a:lnSpc>
                <a:spcPts val="5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65139" y="-1492432"/>
            <a:ext cx="7557723" cy="4633120"/>
          </a:xfrm>
          <a:custGeom>
            <a:avLst/>
            <a:gdLst/>
            <a:ahLst/>
            <a:cxnLst/>
            <a:rect r="r" b="b" t="t" l="l"/>
            <a:pathLst>
              <a:path h="4633120" w="7557723">
                <a:moveTo>
                  <a:pt x="0" y="0"/>
                </a:moveTo>
                <a:lnTo>
                  <a:pt x="7557722" y="0"/>
                </a:lnTo>
                <a:lnTo>
                  <a:pt x="7557722" y="4633120"/>
                </a:lnTo>
                <a:lnTo>
                  <a:pt x="0" y="463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67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58579"/>
            <a:ext cx="16510963" cy="10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The Pumpo Agent combines a retrieval system with a Large Language Model (LLM) to provide technicians with contextualized maintenance recommendations.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75978" y="4433918"/>
            <a:ext cx="4826725" cy="5320485"/>
            <a:chOff x="0" y="0"/>
            <a:chExt cx="1394970" cy="15376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4970" cy="1537671"/>
            </a:xfrm>
            <a:custGeom>
              <a:avLst/>
              <a:gdLst/>
              <a:ahLst/>
              <a:cxnLst/>
              <a:rect r="r" b="b" t="t" l="l"/>
              <a:pathLst>
                <a:path h="1537671" w="1394970">
                  <a:moveTo>
                    <a:pt x="48119" y="0"/>
                  </a:moveTo>
                  <a:lnTo>
                    <a:pt x="1346851" y="0"/>
                  </a:lnTo>
                  <a:cubicBezTo>
                    <a:pt x="1373426" y="0"/>
                    <a:pt x="1394970" y="21544"/>
                    <a:pt x="1394970" y="48119"/>
                  </a:cubicBezTo>
                  <a:lnTo>
                    <a:pt x="1394970" y="1489552"/>
                  </a:lnTo>
                  <a:cubicBezTo>
                    <a:pt x="1394970" y="1516127"/>
                    <a:pt x="1373426" y="1537671"/>
                    <a:pt x="1346851" y="1537671"/>
                  </a:cubicBezTo>
                  <a:lnTo>
                    <a:pt x="48119" y="1537671"/>
                  </a:lnTo>
                  <a:cubicBezTo>
                    <a:pt x="21544" y="1537671"/>
                    <a:pt x="0" y="1516127"/>
                    <a:pt x="0" y="1489552"/>
                  </a:cubicBezTo>
                  <a:lnTo>
                    <a:pt x="0" y="48119"/>
                  </a:lnTo>
                  <a:cubicBezTo>
                    <a:pt x="0" y="21544"/>
                    <a:pt x="21544" y="0"/>
                    <a:pt x="48119" y="0"/>
                  </a:cubicBezTo>
                  <a:close/>
                </a:path>
              </a:pathLst>
            </a:custGeom>
            <a:solidFill>
              <a:srgbClr val="117F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94970" cy="153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64365" y="4679602"/>
            <a:ext cx="2776388" cy="146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  <a:r>
              <a:rPr lang="en-US" sz="3283" b="tru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Query </a:t>
            </a:r>
          </a:p>
          <a:p>
            <a:pPr algn="l">
              <a:lnSpc>
                <a:spcPts val="3808"/>
              </a:lnSpc>
            </a:pPr>
            <a:r>
              <a:rPr lang="en-US" sz="3283" b="tru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&amp; Retrieval</a:t>
            </a:r>
          </a:p>
          <a:p>
            <a:pPr algn="l">
              <a:lnSpc>
                <a:spcPts val="380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17857" y="5865717"/>
            <a:ext cx="4384846" cy="130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57">
                <a:solidFill>
                  <a:srgbClr val="19163A"/>
                </a:solidFill>
                <a:latin typeface="Prompt Light"/>
                <a:ea typeface="Prompt Light"/>
                <a:cs typeface="Prompt Light"/>
                <a:sym typeface="Prompt Light"/>
              </a:rPr>
              <a:t>Vector similarity search in maintenance knowledge base</a:t>
            </a:r>
          </a:p>
          <a:p>
            <a:pPr algn="l">
              <a:lnSpc>
                <a:spcPts val="35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817857" y="4833138"/>
            <a:ext cx="976551" cy="81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rompt Medium"/>
                <a:ea typeface="Prompt Medium"/>
                <a:cs typeface="Prompt Medium"/>
                <a:sym typeface="Prompt Medium"/>
              </a:rPr>
              <a:t>🔍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74901" y="6960049"/>
            <a:ext cx="4228878" cy="606119"/>
            <a:chOff x="0" y="0"/>
            <a:chExt cx="2423995" cy="3474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23995" cy="347428"/>
            </a:xfrm>
            <a:custGeom>
              <a:avLst/>
              <a:gdLst/>
              <a:ahLst/>
              <a:cxnLst/>
              <a:rect r="r" b="b" t="t" l="l"/>
              <a:pathLst>
                <a:path h="347428" w="2423995">
                  <a:moveTo>
                    <a:pt x="54922" y="0"/>
                  </a:moveTo>
                  <a:lnTo>
                    <a:pt x="2369073" y="0"/>
                  </a:lnTo>
                  <a:cubicBezTo>
                    <a:pt x="2399406" y="0"/>
                    <a:pt x="2423995" y="24589"/>
                    <a:pt x="2423995" y="54922"/>
                  </a:cubicBezTo>
                  <a:lnTo>
                    <a:pt x="2423995" y="292506"/>
                  </a:lnTo>
                  <a:cubicBezTo>
                    <a:pt x="2423995" y="322838"/>
                    <a:pt x="2399406" y="347428"/>
                    <a:pt x="2369073" y="347428"/>
                  </a:cubicBezTo>
                  <a:lnTo>
                    <a:pt x="54922" y="347428"/>
                  </a:lnTo>
                  <a:cubicBezTo>
                    <a:pt x="24589" y="347428"/>
                    <a:pt x="0" y="322838"/>
                    <a:pt x="0" y="292506"/>
                  </a:cubicBezTo>
                  <a:lnTo>
                    <a:pt x="0" y="54922"/>
                  </a:lnTo>
                  <a:cubicBezTo>
                    <a:pt x="0" y="24589"/>
                    <a:pt x="24589" y="0"/>
                    <a:pt x="549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423995" cy="34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12767" y="7148323"/>
            <a:ext cx="3685111" cy="2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55">
                <a:solidFill>
                  <a:srgbClr val="19163A"/>
                </a:solidFill>
                <a:latin typeface="Prompt Medium"/>
                <a:ea typeface="Prompt Medium"/>
                <a:cs typeface="Prompt Medium"/>
                <a:sym typeface="Prompt Medium"/>
              </a:rPr>
              <a:t>Technical Manuals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74901" y="7755945"/>
            <a:ext cx="4228878" cy="606119"/>
            <a:chOff x="0" y="0"/>
            <a:chExt cx="2423995" cy="3474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23995" cy="347428"/>
            </a:xfrm>
            <a:custGeom>
              <a:avLst/>
              <a:gdLst/>
              <a:ahLst/>
              <a:cxnLst/>
              <a:rect r="r" b="b" t="t" l="l"/>
              <a:pathLst>
                <a:path h="347428" w="2423995">
                  <a:moveTo>
                    <a:pt x="54922" y="0"/>
                  </a:moveTo>
                  <a:lnTo>
                    <a:pt x="2369073" y="0"/>
                  </a:lnTo>
                  <a:cubicBezTo>
                    <a:pt x="2399406" y="0"/>
                    <a:pt x="2423995" y="24589"/>
                    <a:pt x="2423995" y="54922"/>
                  </a:cubicBezTo>
                  <a:lnTo>
                    <a:pt x="2423995" y="292506"/>
                  </a:lnTo>
                  <a:cubicBezTo>
                    <a:pt x="2423995" y="322838"/>
                    <a:pt x="2399406" y="347428"/>
                    <a:pt x="2369073" y="347428"/>
                  </a:cubicBezTo>
                  <a:lnTo>
                    <a:pt x="54922" y="347428"/>
                  </a:lnTo>
                  <a:cubicBezTo>
                    <a:pt x="24589" y="347428"/>
                    <a:pt x="0" y="322838"/>
                    <a:pt x="0" y="292506"/>
                  </a:cubicBezTo>
                  <a:lnTo>
                    <a:pt x="0" y="54922"/>
                  </a:lnTo>
                  <a:cubicBezTo>
                    <a:pt x="0" y="24589"/>
                    <a:pt x="24589" y="0"/>
                    <a:pt x="549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423995" cy="34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12767" y="7944219"/>
            <a:ext cx="3685111" cy="48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55">
                <a:solidFill>
                  <a:srgbClr val="19163A"/>
                </a:solidFill>
                <a:latin typeface="Prompt Medium"/>
                <a:ea typeface="Prompt Medium"/>
                <a:cs typeface="Prompt Medium"/>
                <a:sym typeface="Prompt Medium"/>
              </a:rPr>
              <a:t>Maintenance Logs</a:t>
            </a:r>
          </a:p>
          <a:p>
            <a:pPr algn="ctr">
              <a:lnSpc>
                <a:spcPts val="192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740883" y="8573788"/>
            <a:ext cx="4228878" cy="606119"/>
            <a:chOff x="0" y="0"/>
            <a:chExt cx="2423995" cy="3474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23995" cy="347428"/>
            </a:xfrm>
            <a:custGeom>
              <a:avLst/>
              <a:gdLst/>
              <a:ahLst/>
              <a:cxnLst/>
              <a:rect r="r" b="b" t="t" l="l"/>
              <a:pathLst>
                <a:path h="347428" w="2423995">
                  <a:moveTo>
                    <a:pt x="54922" y="0"/>
                  </a:moveTo>
                  <a:lnTo>
                    <a:pt x="2369073" y="0"/>
                  </a:lnTo>
                  <a:cubicBezTo>
                    <a:pt x="2399406" y="0"/>
                    <a:pt x="2423995" y="24589"/>
                    <a:pt x="2423995" y="54922"/>
                  </a:cubicBezTo>
                  <a:lnTo>
                    <a:pt x="2423995" y="292506"/>
                  </a:lnTo>
                  <a:cubicBezTo>
                    <a:pt x="2423995" y="322838"/>
                    <a:pt x="2399406" y="347428"/>
                    <a:pt x="2369073" y="347428"/>
                  </a:cubicBezTo>
                  <a:lnTo>
                    <a:pt x="54922" y="347428"/>
                  </a:lnTo>
                  <a:cubicBezTo>
                    <a:pt x="24589" y="347428"/>
                    <a:pt x="0" y="322838"/>
                    <a:pt x="0" y="292506"/>
                  </a:cubicBezTo>
                  <a:lnTo>
                    <a:pt x="0" y="54922"/>
                  </a:lnTo>
                  <a:cubicBezTo>
                    <a:pt x="0" y="24589"/>
                    <a:pt x="24589" y="0"/>
                    <a:pt x="549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423995" cy="34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078749" y="8762062"/>
            <a:ext cx="3685111" cy="2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55">
                <a:solidFill>
                  <a:srgbClr val="19163A"/>
                </a:solidFill>
                <a:latin typeface="Prompt Medium"/>
                <a:ea typeface="Prompt Medium"/>
                <a:cs typeface="Prompt Medium"/>
                <a:sym typeface="Prompt Medium"/>
              </a:rPr>
              <a:t>Best Practices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730638" y="4433918"/>
            <a:ext cx="4826725" cy="5320485"/>
            <a:chOff x="0" y="0"/>
            <a:chExt cx="1394970" cy="15376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94970" cy="1537671"/>
            </a:xfrm>
            <a:custGeom>
              <a:avLst/>
              <a:gdLst/>
              <a:ahLst/>
              <a:cxnLst/>
              <a:rect r="r" b="b" t="t" l="l"/>
              <a:pathLst>
                <a:path h="1537671" w="1394970">
                  <a:moveTo>
                    <a:pt x="48119" y="0"/>
                  </a:moveTo>
                  <a:lnTo>
                    <a:pt x="1346851" y="0"/>
                  </a:lnTo>
                  <a:cubicBezTo>
                    <a:pt x="1373426" y="0"/>
                    <a:pt x="1394970" y="21544"/>
                    <a:pt x="1394970" y="48119"/>
                  </a:cubicBezTo>
                  <a:lnTo>
                    <a:pt x="1394970" y="1489552"/>
                  </a:lnTo>
                  <a:cubicBezTo>
                    <a:pt x="1394970" y="1516127"/>
                    <a:pt x="1373426" y="1537671"/>
                    <a:pt x="1346851" y="1537671"/>
                  </a:cubicBezTo>
                  <a:lnTo>
                    <a:pt x="48119" y="1537671"/>
                  </a:lnTo>
                  <a:cubicBezTo>
                    <a:pt x="21544" y="1537671"/>
                    <a:pt x="0" y="1516127"/>
                    <a:pt x="0" y="1489552"/>
                  </a:cubicBezTo>
                  <a:lnTo>
                    <a:pt x="0" y="48119"/>
                  </a:lnTo>
                  <a:cubicBezTo>
                    <a:pt x="0" y="21544"/>
                    <a:pt x="21544" y="0"/>
                    <a:pt x="48119" y="0"/>
                  </a:cubicBezTo>
                  <a:close/>
                </a:path>
              </a:pathLst>
            </a:custGeom>
            <a:solidFill>
              <a:srgbClr val="117FE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394970" cy="153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419024" y="4679602"/>
            <a:ext cx="3138338" cy="146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  <a:r>
              <a:rPr lang="en-US" sz="3283" b="tru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Cont</a:t>
            </a:r>
            <a:r>
              <a:rPr lang="en-US" sz="3283" b="tru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ext Augmentation</a:t>
            </a:r>
          </a:p>
          <a:p>
            <a:pPr algn="l">
              <a:lnSpc>
                <a:spcPts val="3808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172516" y="5865717"/>
            <a:ext cx="4384846" cy="130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57">
                <a:solidFill>
                  <a:srgbClr val="19163A"/>
                </a:solidFill>
                <a:latin typeface="Prompt Light"/>
                <a:ea typeface="Prompt Light"/>
                <a:cs typeface="Prompt Light"/>
                <a:sym typeface="Prompt Light"/>
              </a:rPr>
              <a:t>Enriches queries with relevant contextual information</a:t>
            </a:r>
          </a:p>
          <a:p>
            <a:pPr algn="l">
              <a:lnSpc>
                <a:spcPts val="356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172516" y="4833138"/>
            <a:ext cx="976551" cy="81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rompt Medium"/>
                <a:ea typeface="Prompt Medium"/>
                <a:cs typeface="Prompt Medium"/>
                <a:sym typeface="Prompt Medium"/>
              </a:rPr>
              <a:t>🧠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029561" y="6960049"/>
            <a:ext cx="4228878" cy="606119"/>
            <a:chOff x="0" y="0"/>
            <a:chExt cx="2423995" cy="3474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23995" cy="347428"/>
            </a:xfrm>
            <a:custGeom>
              <a:avLst/>
              <a:gdLst/>
              <a:ahLst/>
              <a:cxnLst/>
              <a:rect r="r" b="b" t="t" l="l"/>
              <a:pathLst>
                <a:path h="347428" w="2423995">
                  <a:moveTo>
                    <a:pt x="54922" y="0"/>
                  </a:moveTo>
                  <a:lnTo>
                    <a:pt x="2369073" y="0"/>
                  </a:lnTo>
                  <a:cubicBezTo>
                    <a:pt x="2399406" y="0"/>
                    <a:pt x="2423995" y="24589"/>
                    <a:pt x="2423995" y="54922"/>
                  </a:cubicBezTo>
                  <a:lnTo>
                    <a:pt x="2423995" y="292506"/>
                  </a:lnTo>
                  <a:cubicBezTo>
                    <a:pt x="2423995" y="322838"/>
                    <a:pt x="2399406" y="347428"/>
                    <a:pt x="2369073" y="347428"/>
                  </a:cubicBezTo>
                  <a:lnTo>
                    <a:pt x="54922" y="347428"/>
                  </a:lnTo>
                  <a:cubicBezTo>
                    <a:pt x="24589" y="347428"/>
                    <a:pt x="0" y="322838"/>
                    <a:pt x="0" y="292506"/>
                  </a:cubicBezTo>
                  <a:lnTo>
                    <a:pt x="0" y="54922"/>
                  </a:lnTo>
                  <a:cubicBezTo>
                    <a:pt x="0" y="24589"/>
                    <a:pt x="24589" y="0"/>
                    <a:pt x="549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2423995" cy="34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367426" y="7148323"/>
            <a:ext cx="3685111" cy="2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55">
                <a:solidFill>
                  <a:srgbClr val="19163A"/>
                </a:solidFill>
                <a:latin typeface="Prompt Medium"/>
                <a:ea typeface="Prompt Medium"/>
                <a:cs typeface="Prompt Medium"/>
                <a:sym typeface="Prompt Medium"/>
              </a:rPr>
              <a:t>Previous repair outcomes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029561" y="7755945"/>
            <a:ext cx="4228878" cy="606119"/>
            <a:chOff x="0" y="0"/>
            <a:chExt cx="2423995" cy="34742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423995" cy="347428"/>
            </a:xfrm>
            <a:custGeom>
              <a:avLst/>
              <a:gdLst/>
              <a:ahLst/>
              <a:cxnLst/>
              <a:rect r="r" b="b" t="t" l="l"/>
              <a:pathLst>
                <a:path h="347428" w="2423995">
                  <a:moveTo>
                    <a:pt x="54922" y="0"/>
                  </a:moveTo>
                  <a:lnTo>
                    <a:pt x="2369073" y="0"/>
                  </a:lnTo>
                  <a:cubicBezTo>
                    <a:pt x="2399406" y="0"/>
                    <a:pt x="2423995" y="24589"/>
                    <a:pt x="2423995" y="54922"/>
                  </a:cubicBezTo>
                  <a:lnTo>
                    <a:pt x="2423995" y="292506"/>
                  </a:lnTo>
                  <a:cubicBezTo>
                    <a:pt x="2423995" y="322838"/>
                    <a:pt x="2399406" y="347428"/>
                    <a:pt x="2369073" y="347428"/>
                  </a:cubicBezTo>
                  <a:lnTo>
                    <a:pt x="54922" y="347428"/>
                  </a:lnTo>
                  <a:cubicBezTo>
                    <a:pt x="24589" y="347428"/>
                    <a:pt x="0" y="322838"/>
                    <a:pt x="0" y="292506"/>
                  </a:cubicBezTo>
                  <a:lnTo>
                    <a:pt x="0" y="54922"/>
                  </a:lnTo>
                  <a:cubicBezTo>
                    <a:pt x="0" y="24589"/>
                    <a:pt x="24589" y="0"/>
                    <a:pt x="549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2423995" cy="34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367426" y="7944219"/>
            <a:ext cx="3685111" cy="2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55">
                <a:solidFill>
                  <a:srgbClr val="19163A"/>
                </a:solidFill>
                <a:latin typeface="Prompt Medium"/>
                <a:ea typeface="Prompt Medium"/>
                <a:cs typeface="Prompt Medium"/>
                <a:sym typeface="Prompt Medium"/>
              </a:rPr>
              <a:t>Equipment specifications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095543" y="8573788"/>
            <a:ext cx="4228878" cy="606119"/>
            <a:chOff x="0" y="0"/>
            <a:chExt cx="2423995" cy="34742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423995" cy="347428"/>
            </a:xfrm>
            <a:custGeom>
              <a:avLst/>
              <a:gdLst/>
              <a:ahLst/>
              <a:cxnLst/>
              <a:rect r="r" b="b" t="t" l="l"/>
              <a:pathLst>
                <a:path h="347428" w="2423995">
                  <a:moveTo>
                    <a:pt x="54922" y="0"/>
                  </a:moveTo>
                  <a:lnTo>
                    <a:pt x="2369073" y="0"/>
                  </a:lnTo>
                  <a:cubicBezTo>
                    <a:pt x="2399406" y="0"/>
                    <a:pt x="2423995" y="24589"/>
                    <a:pt x="2423995" y="54922"/>
                  </a:cubicBezTo>
                  <a:lnTo>
                    <a:pt x="2423995" y="292506"/>
                  </a:lnTo>
                  <a:cubicBezTo>
                    <a:pt x="2423995" y="322838"/>
                    <a:pt x="2399406" y="347428"/>
                    <a:pt x="2369073" y="347428"/>
                  </a:cubicBezTo>
                  <a:lnTo>
                    <a:pt x="54922" y="347428"/>
                  </a:lnTo>
                  <a:cubicBezTo>
                    <a:pt x="24589" y="347428"/>
                    <a:pt x="0" y="322838"/>
                    <a:pt x="0" y="292506"/>
                  </a:cubicBezTo>
                  <a:lnTo>
                    <a:pt x="0" y="54922"/>
                  </a:lnTo>
                  <a:cubicBezTo>
                    <a:pt x="0" y="24589"/>
                    <a:pt x="24589" y="0"/>
                    <a:pt x="549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2423995" cy="34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7433408" y="8762062"/>
            <a:ext cx="3685111" cy="2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55">
                <a:solidFill>
                  <a:srgbClr val="19163A"/>
                </a:solidFill>
                <a:latin typeface="Prompt Medium"/>
                <a:ea typeface="Prompt Medium"/>
                <a:cs typeface="Prompt Medium"/>
                <a:sym typeface="Prompt Medium"/>
              </a:rPr>
              <a:t>Environmental conditions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2081237" y="4433918"/>
            <a:ext cx="4826725" cy="5320485"/>
            <a:chOff x="0" y="0"/>
            <a:chExt cx="1394970" cy="153767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94970" cy="1537671"/>
            </a:xfrm>
            <a:custGeom>
              <a:avLst/>
              <a:gdLst/>
              <a:ahLst/>
              <a:cxnLst/>
              <a:rect r="r" b="b" t="t" l="l"/>
              <a:pathLst>
                <a:path h="1537671" w="1394970">
                  <a:moveTo>
                    <a:pt x="48119" y="0"/>
                  </a:moveTo>
                  <a:lnTo>
                    <a:pt x="1346851" y="0"/>
                  </a:lnTo>
                  <a:cubicBezTo>
                    <a:pt x="1373426" y="0"/>
                    <a:pt x="1394970" y="21544"/>
                    <a:pt x="1394970" y="48119"/>
                  </a:cubicBezTo>
                  <a:lnTo>
                    <a:pt x="1394970" y="1489552"/>
                  </a:lnTo>
                  <a:cubicBezTo>
                    <a:pt x="1394970" y="1516127"/>
                    <a:pt x="1373426" y="1537671"/>
                    <a:pt x="1346851" y="1537671"/>
                  </a:cubicBezTo>
                  <a:lnTo>
                    <a:pt x="48119" y="1537671"/>
                  </a:lnTo>
                  <a:cubicBezTo>
                    <a:pt x="21544" y="1537671"/>
                    <a:pt x="0" y="1516127"/>
                    <a:pt x="0" y="1489552"/>
                  </a:cubicBezTo>
                  <a:lnTo>
                    <a:pt x="0" y="48119"/>
                  </a:lnTo>
                  <a:cubicBezTo>
                    <a:pt x="0" y="21544"/>
                    <a:pt x="21544" y="0"/>
                    <a:pt x="48119" y="0"/>
                  </a:cubicBezTo>
                  <a:close/>
                </a:path>
              </a:pathLst>
            </a:custGeom>
            <a:solidFill>
              <a:srgbClr val="117FE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1394970" cy="153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3769624" y="4679602"/>
            <a:ext cx="2776388" cy="146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  <a:r>
              <a:rPr lang="en-US" sz="3283" b="tru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LLM</a:t>
            </a:r>
            <a:r>
              <a:rPr lang="en-US" sz="3283" b="tru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Generation</a:t>
            </a:r>
          </a:p>
          <a:p>
            <a:pPr algn="l">
              <a:lnSpc>
                <a:spcPts val="3808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2303960" y="5865717"/>
            <a:ext cx="4736185" cy="174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57">
                <a:solidFill>
                  <a:srgbClr val="19163A"/>
                </a:solidFill>
                <a:latin typeface="Prompt Light"/>
                <a:ea typeface="Prompt Light"/>
                <a:cs typeface="Prompt Light"/>
                <a:sym typeface="Prompt Light"/>
              </a:rPr>
              <a:t>Large Language Model produces contextualized responses</a:t>
            </a:r>
          </a:p>
          <a:p>
            <a:pPr algn="l">
              <a:lnSpc>
                <a:spcPts val="3560"/>
              </a:lnSpc>
            </a:pPr>
          </a:p>
          <a:p>
            <a:pPr algn="l">
              <a:lnSpc>
                <a:spcPts val="356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2523115" y="4833138"/>
            <a:ext cx="976551" cy="81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Prompt Medium"/>
                <a:ea typeface="Prompt Medium"/>
                <a:cs typeface="Prompt Medium"/>
                <a:sym typeface="Prompt Medium"/>
              </a:rPr>
              <a:t>💬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2380160" y="6960049"/>
            <a:ext cx="4228878" cy="606119"/>
            <a:chOff x="0" y="0"/>
            <a:chExt cx="2423995" cy="34742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423995" cy="347428"/>
            </a:xfrm>
            <a:custGeom>
              <a:avLst/>
              <a:gdLst/>
              <a:ahLst/>
              <a:cxnLst/>
              <a:rect r="r" b="b" t="t" l="l"/>
              <a:pathLst>
                <a:path h="347428" w="2423995">
                  <a:moveTo>
                    <a:pt x="54922" y="0"/>
                  </a:moveTo>
                  <a:lnTo>
                    <a:pt x="2369073" y="0"/>
                  </a:lnTo>
                  <a:cubicBezTo>
                    <a:pt x="2399406" y="0"/>
                    <a:pt x="2423995" y="24589"/>
                    <a:pt x="2423995" y="54922"/>
                  </a:cubicBezTo>
                  <a:lnTo>
                    <a:pt x="2423995" y="292506"/>
                  </a:lnTo>
                  <a:cubicBezTo>
                    <a:pt x="2423995" y="322838"/>
                    <a:pt x="2399406" y="347428"/>
                    <a:pt x="2369073" y="347428"/>
                  </a:cubicBezTo>
                  <a:lnTo>
                    <a:pt x="54922" y="347428"/>
                  </a:lnTo>
                  <a:cubicBezTo>
                    <a:pt x="24589" y="347428"/>
                    <a:pt x="0" y="322838"/>
                    <a:pt x="0" y="292506"/>
                  </a:cubicBezTo>
                  <a:lnTo>
                    <a:pt x="0" y="54922"/>
                  </a:lnTo>
                  <a:cubicBezTo>
                    <a:pt x="0" y="24589"/>
                    <a:pt x="24589" y="0"/>
                    <a:pt x="549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2423995" cy="34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2718026" y="7148323"/>
            <a:ext cx="3685111" cy="2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55">
                <a:solidFill>
                  <a:srgbClr val="19163A"/>
                </a:solidFill>
                <a:latin typeface="Prompt Medium"/>
                <a:ea typeface="Prompt Medium"/>
                <a:cs typeface="Prompt Medium"/>
                <a:sym typeface="Prompt Medium"/>
              </a:rPr>
              <a:t>Step-by-step procedures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2380160" y="7755945"/>
            <a:ext cx="4228878" cy="606119"/>
            <a:chOff x="0" y="0"/>
            <a:chExt cx="2423995" cy="34742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423995" cy="347428"/>
            </a:xfrm>
            <a:custGeom>
              <a:avLst/>
              <a:gdLst/>
              <a:ahLst/>
              <a:cxnLst/>
              <a:rect r="r" b="b" t="t" l="l"/>
              <a:pathLst>
                <a:path h="347428" w="2423995">
                  <a:moveTo>
                    <a:pt x="54922" y="0"/>
                  </a:moveTo>
                  <a:lnTo>
                    <a:pt x="2369073" y="0"/>
                  </a:lnTo>
                  <a:cubicBezTo>
                    <a:pt x="2399406" y="0"/>
                    <a:pt x="2423995" y="24589"/>
                    <a:pt x="2423995" y="54922"/>
                  </a:cubicBezTo>
                  <a:lnTo>
                    <a:pt x="2423995" y="292506"/>
                  </a:lnTo>
                  <a:cubicBezTo>
                    <a:pt x="2423995" y="322838"/>
                    <a:pt x="2399406" y="347428"/>
                    <a:pt x="2369073" y="347428"/>
                  </a:cubicBezTo>
                  <a:lnTo>
                    <a:pt x="54922" y="347428"/>
                  </a:lnTo>
                  <a:cubicBezTo>
                    <a:pt x="24589" y="347428"/>
                    <a:pt x="0" y="322838"/>
                    <a:pt x="0" y="292506"/>
                  </a:cubicBezTo>
                  <a:lnTo>
                    <a:pt x="0" y="54922"/>
                  </a:lnTo>
                  <a:cubicBezTo>
                    <a:pt x="0" y="24589"/>
                    <a:pt x="24589" y="0"/>
                    <a:pt x="549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0"/>
              <a:ext cx="2423995" cy="34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2718026" y="7944219"/>
            <a:ext cx="3685111" cy="2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55">
                <a:solidFill>
                  <a:srgbClr val="19163A"/>
                </a:solidFill>
                <a:latin typeface="Prompt Medium"/>
                <a:ea typeface="Prompt Medium"/>
                <a:cs typeface="Prompt Medium"/>
                <a:sym typeface="Prompt Medium"/>
              </a:rPr>
              <a:t>Risk assessments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2446142" y="8573788"/>
            <a:ext cx="4228878" cy="606119"/>
            <a:chOff x="0" y="0"/>
            <a:chExt cx="2423995" cy="34742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423995" cy="347428"/>
            </a:xfrm>
            <a:custGeom>
              <a:avLst/>
              <a:gdLst/>
              <a:ahLst/>
              <a:cxnLst/>
              <a:rect r="r" b="b" t="t" l="l"/>
              <a:pathLst>
                <a:path h="347428" w="2423995">
                  <a:moveTo>
                    <a:pt x="54922" y="0"/>
                  </a:moveTo>
                  <a:lnTo>
                    <a:pt x="2369073" y="0"/>
                  </a:lnTo>
                  <a:cubicBezTo>
                    <a:pt x="2399406" y="0"/>
                    <a:pt x="2423995" y="24589"/>
                    <a:pt x="2423995" y="54922"/>
                  </a:cubicBezTo>
                  <a:lnTo>
                    <a:pt x="2423995" y="292506"/>
                  </a:lnTo>
                  <a:cubicBezTo>
                    <a:pt x="2423995" y="322838"/>
                    <a:pt x="2399406" y="347428"/>
                    <a:pt x="2369073" y="347428"/>
                  </a:cubicBezTo>
                  <a:lnTo>
                    <a:pt x="54922" y="347428"/>
                  </a:lnTo>
                  <a:cubicBezTo>
                    <a:pt x="24589" y="347428"/>
                    <a:pt x="0" y="322838"/>
                    <a:pt x="0" y="292506"/>
                  </a:cubicBezTo>
                  <a:lnTo>
                    <a:pt x="0" y="54922"/>
                  </a:lnTo>
                  <a:cubicBezTo>
                    <a:pt x="0" y="24589"/>
                    <a:pt x="24589" y="0"/>
                    <a:pt x="549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0"/>
              <a:ext cx="2423995" cy="34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2784008" y="8762062"/>
            <a:ext cx="3685111" cy="2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55">
                <a:solidFill>
                  <a:srgbClr val="19163A"/>
                </a:solidFill>
                <a:latin typeface="Prompt Medium"/>
                <a:ea typeface="Prompt Medium"/>
                <a:cs typeface="Prompt Medium"/>
                <a:sym typeface="Prompt Medium"/>
              </a:rPr>
              <a:t>Safety precautions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3902" y="-7151303"/>
            <a:ext cx="19775803" cy="10454367"/>
            <a:chOff x="0" y="0"/>
            <a:chExt cx="5208442" cy="2753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8442" cy="2753414"/>
            </a:xfrm>
            <a:custGeom>
              <a:avLst/>
              <a:gdLst/>
              <a:ahLst/>
              <a:cxnLst/>
              <a:rect r="r" b="b" t="t" l="l"/>
              <a:pathLst>
                <a:path h="2753414" w="5208442">
                  <a:moveTo>
                    <a:pt x="0" y="0"/>
                  </a:moveTo>
                  <a:lnTo>
                    <a:pt x="5208442" y="0"/>
                  </a:lnTo>
                  <a:lnTo>
                    <a:pt x="5208442" y="2753414"/>
                  </a:lnTo>
                  <a:lnTo>
                    <a:pt x="0" y="2753414"/>
                  </a:lnTo>
                  <a:close/>
                </a:path>
              </a:pathLst>
            </a:custGeom>
            <a:solidFill>
              <a:srgbClr val="43A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08442" cy="279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40650" y="539278"/>
            <a:ext cx="7620803" cy="2562079"/>
          </a:xfrm>
          <a:custGeom>
            <a:avLst/>
            <a:gdLst/>
            <a:ahLst/>
            <a:cxnLst/>
            <a:rect r="r" b="b" t="t" l="l"/>
            <a:pathLst>
              <a:path h="2562079" w="7620803">
                <a:moveTo>
                  <a:pt x="0" y="0"/>
                </a:moveTo>
                <a:lnTo>
                  <a:pt x="7620803" y="0"/>
                </a:lnTo>
                <a:lnTo>
                  <a:pt x="7620803" y="2562078"/>
                </a:lnTo>
                <a:lnTo>
                  <a:pt x="0" y="2562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69" r="0" b="-3955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48203" y="4284760"/>
            <a:ext cx="2822725" cy="2822725"/>
          </a:xfrm>
          <a:custGeom>
            <a:avLst/>
            <a:gdLst/>
            <a:ahLst/>
            <a:cxnLst/>
            <a:rect r="r" b="b" t="t" l="l"/>
            <a:pathLst>
              <a:path h="2822725" w="2822725">
                <a:moveTo>
                  <a:pt x="0" y="0"/>
                </a:moveTo>
                <a:lnTo>
                  <a:pt x="2822725" y="0"/>
                </a:lnTo>
                <a:lnTo>
                  <a:pt x="2822725" y="2822726"/>
                </a:lnTo>
                <a:lnTo>
                  <a:pt x="0" y="2822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00393" y="1066800"/>
            <a:ext cx="13631624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EVALUATED</a:t>
            </a:r>
            <a:r>
              <a:rPr lang="en-US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7475"/>
              </a:lnSpc>
            </a:pPr>
            <a:r>
              <a:rPr lang="en-US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1000" y="7002711"/>
            <a:ext cx="4637130" cy="161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</a:p>
          <a:p>
            <a:pPr algn="ctr">
              <a:lnSpc>
                <a:spcPts val="4549"/>
              </a:lnSpc>
            </a:pPr>
            <a:r>
              <a:rPr lang="en-US" b="true" sz="3499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Precision Score</a:t>
            </a:r>
            <a:r>
              <a:rPr lang="en-US" b="true" sz="3499">
                <a:solidFill>
                  <a:srgbClr val="43A5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4.8/5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7522" y="2678336"/>
            <a:ext cx="14542339" cy="73754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60770"/>
            <a:ext cx="18288000" cy="2765459"/>
            <a:chOff x="0" y="0"/>
            <a:chExt cx="4816593" cy="728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28351"/>
            </a:xfrm>
            <a:custGeom>
              <a:avLst/>
              <a:gdLst/>
              <a:ahLst/>
              <a:cxnLst/>
              <a:rect r="r" b="b" t="t" l="l"/>
              <a:pathLst>
                <a:path h="7283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28351"/>
                  </a:lnTo>
                  <a:lnTo>
                    <a:pt x="0" y="7283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6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768335" y="4716119"/>
            <a:ext cx="19713112" cy="28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true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Web Architecture: </a:t>
            </a:r>
            <a:r>
              <a:rPr lang="en-US" sz="5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Seamless Integration</a:t>
            </a:r>
          </a:p>
          <a:p>
            <a:pPr algn="ctr">
              <a:lnSpc>
                <a:spcPts val="5499"/>
              </a:lnSpc>
            </a:pPr>
            <a:r>
              <a:rPr lang="en-US" sz="5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5499"/>
              </a:lnSpc>
            </a:pPr>
          </a:p>
          <a:p>
            <a:pPr algn="ctr" marL="0" indent="0" lvl="0">
              <a:lnSpc>
                <a:spcPts val="5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31803" y="-83683"/>
            <a:ext cx="19775803" cy="10454367"/>
            <a:chOff x="0" y="0"/>
            <a:chExt cx="5208442" cy="2753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8442" cy="2753414"/>
            </a:xfrm>
            <a:custGeom>
              <a:avLst/>
              <a:gdLst/>
              <a:ahLst/>
              <a:cxnLst/>
              <a:rect r="r" b="b" t="t" l="l"/>
              <a:pathLst>
                <a:path h="2753414" w="5208442">
                  <a:moveTo>
                    <a:pt x="0" y="0"/>
                  </a:moveTo>
                  <a:lnTo>
                    <a:pt x="5208442" y="0"/>
                  </a:lnTo>
                  <a:lnTo>
                    <a:pt x="5208442" y="2753414"/>
                  </a:lnTo>
                  <a:lnTo>
                    <a:pt x="0" y="2753414"/>
                  </a:lnTo>
                  <a:close/>
                </a:path>
              </a:pathLst>
            </a:custGeom>
            <a:solidFill>
              <a:srgbClr val="43A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08442" cy="279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1365" y="7205923"/>
            <a:ext cx="3565842" cy="1800750"/>
          </a:xfrm>
          <a:custGeom>
            <a:avLst/>
            <a:gdLst/>
            <a:ahLst/>
            <a:cxnLst/>
            <a:rect r="r" b="b" t="t" l="l"/>
            <a:pathLst>
              <a:path h="1800750" w="3565842">
                <a:moveTo>
                  <a:pt x="0" y="0"/>
                </a:moveTo>
                <a:lnTo>
                  <a:pt x="3565843" y="0"/>
                </a:lnTo>
                <a:lnTo>
                  <a:pt x="3565843" y="1800750"/>
                </a:lnTo>
                <a:lnTo>
                  <a:pt x="0" y="180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90114" y="5393917"/>
            <a:ext cx="747094" cy="1812006"/>
            <a:chOff x="0" y="0"/>
            <a:chExt cx="252721" cy="6129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2721" cy="612950"/>
            </a:xfrm>
            <a:custGeom>
              <a:avLst/>
              <a:gdLst/>
              <a:ahLst/>
              <a:cxnLst/>
              <a:rect r="r" b="b" t="t" l="l"/>
              <a:pathLst>
                <a:path h="612950" w="252721">
                  <a:moveTo>
                    <a:pt x="0" y="0"/>
                  </a:moveTo>
                  <a:lnTo>
                    <a:pt x="252721" y="0"/>
                  </a:lnTo>
                  <a:lnTo>
                    <a:pt x="252721" y="612950"/>
                  </a:lnTo>
                  <a:lnTo>
                    <a:pt x="0" y="612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7190114" y="3593167"/>
            <a:ext cx="3565842" cy="1800750"/>
          </a:xfrm>
          <a:custGeom>
            <a:avLst/>
            <a:gdLst/>
            <a:ahLst/>
            <a:cxnLst/>
            <a:rect r="r" b="b" t="t" l="l"/>
            <a:pathLst>
              <a:path h="1800750" w="3565842">
                <a:moveTo>
                  <a:pt x="0" y="0"/>
                </a:moveTo>
                <a:lnTo>
                  <a:pt x="3565842" y="0"/>
                </a:lnTo>
                <a:lnTo>
                  <a:pt x="3565842" y="1800750"/>
                </a:lnTo>
                <a:lnTo>
                  <a:pt x="0" y="180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008863" y="5393917"/>
            <a:ext cx="747094" cy="1812006"/>
            <a:chOff x="0" y="0"/>
            <a:chExt cx="252721" cy="612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2721" cy="612950"/>
            </a:xfrm>
            <a:custGeom>
              <a:avLst/>
              <a:gdLst/>
              <a:ahLst/>
              <a:cxnLst/>
              <a:rect r="r" b="b" t="t" l="l"/>
              <a:pathLst>
                <a:path h="612950" w="252721">
                  <a:moveTo>
                    <a:pt x="0" y="0"/>
                  </a:moveTo>
                  <a:lnTo>
                    <a:pt x="252721" y="0"/>
                  </a:lnTo>
                  <a:lnTo>
                    <a:pt x="252721" y="612950"/>
                  </a:lnTo>
                  <a:lnTo>
                    <a:pt x="0" y="612950"/>
                  </a:lnTo>
                  <a:close/>
                </a:path>
              </a:pathLst>
            </a:custGeom>
            <a:solidFill>
              <a:srgbClr val="00C0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008863" y="7205923"/>
            <a:ext cx="3565842" cy="1800750"/>
          </a:xfrm>
          <a:custGeom>
            <a:avLst/>
            <a:gdLst/>
            <a:ahLst/>
            <a:cxnLst/>
            <a:rect r="r" b="b" t="t" l="l"/>
            <a:pathLst>
              <a:path h="1800750" w="3565842">
                <a:moveTo>
                  <a:pt x="0" y="0"/>
                </a:moveTo>
                <a:lnTo>
                  <a:pt x="3565842" y="0"/>
                </a:lnTo>
                <a:lnTo>
                  <a:pt x="3565842" y="1800750"/>
                </a:lnTo>
                <a:lnTo>
                  <a:pt x="0" y="180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33323" y="6467986"/>
            <a:ext cx="1441927" cy="144192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252072" y="4665505"/>
            <a:ext cx="1441927" cy="144192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5FA2"/>
            </a:solidFill>
          </p:spPr>
        </p:sp>
      </p:grpSp>
      <p:sp>
        <p:nvSpPr>
          <p:cNvPr name="AutoShape 16" id="16"/>
          <p:cNvSpPr/>
          <p:nvPr/>
        </p:nvSpPr>
        <p:spPr>
          <a:xfrm flipH="true" flipV="true">
            <a:off x="9076419" y="6090459"/>
            <a:ext cx="18494" cy="2289001"/>
          </a:xfrm>
          <a:prstGeom prst="line">
            <a:avLst/>
          </a:prstGeom>
          <a:ln cap="rnd" w="19050">
            <a:solidFill>
              <a:srgbClr val="441E8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1791784" y="4905238"/>
            <a:ext cx="0" cy="1562747"/>
          </a:xfrm>
          <a:prstGeom prst="line">
            <a:avLst/>
          </a:prstGeom>
          <a:ln cap="rnd" w="19050">
            <a:solidFill>
              <a:srgbClr val="441E8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8" id="18"/>
          <p:cNvSpPr/>
          <p:nvPr/>
        </p:nvSpPr>
        <p:spPr>
          <a:xfrm flipH="false" flipV="false" rot="-10800000">
            <a:off x="9140206" y="3611651"/>
            <a:ext cx="1615750" cy="1774817"/>
          </a:xfrm>
          <a:custGeom>
            <a:avLst/>
            <a:gdLst/>
            <a:ahLst/>
            <a:cxnLst/>
            <a:rect r="r" b="b" t="t" l="l"/>
            <a:pathLst>
              <a:path h="1774817" w="1615750">
                <a:moveTo>
                  <a:pt x="0" y="0"/>
                </a:moveTo>
                <a:lnTo>
                  <a:pt x="1615750" y="0"/>
                </a:lnTo>
                <a:lnTo>
                  <a:pt x="1615750" y="1774817"/>
                </a:lnTo>
                <a:lnTo>
                  <a:pt x="0" y="1774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461" r="-12069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35564" y="6629400"/>
            <a:ext cx="1237444" cy="1143699"/>
          </a:xfrm>
          <a:custGeom>
            <a:avLst/>
            <a:gdLst/>
            <a:ahLst/>
            <a:cxnLst/>
            <a:rect r="r" b="b" t="t" l="l"/>
            <a:pathLst>
              <a:path h="1143699" w="1237444">
                <a:moveTo>
                  <a:pt x="0" y="0"/>
                </a:moveTo>
                <a:lnTo>
                  <a:pt x="1237445" y="0"/>
                </a:lnTo>
                <a:lnTo>
                  <a:pt x="1237445" y="1143699"/>
                </a:lnTo>
                <a:lnTo>
                  <a:pt x="0" y="1143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6151889" y="4905238"/>
            <a:ext cx="2398" cy="1548759"/>
          </a:xfrm>
          <a:prstGeom prst="line">
            <a:avLst/>
          </a:prstGeom>
          <a:ln cap="rnd" w="19050">
            <a:solidFill>
              <a:srgbClr val="441E8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009071" y="6453998"/>
            <a:ext cx="1565426" cy="1565426"/>
          </a:xfrm>
          <a:custGeom>
            <a:avLst/>
            <a:gdLst/>
            <a:ahLst/>
            <a:cxnLst/>
            <a:rect r="r" b="b" t="t" l="l"/>
            <a:pathLst>
              <a:path h="1565426" w="1565426">
                <a:moveTo>
                  <a:pt x="0" y="0"/>
                </a:moveTo>
                <a:lnTo>
                  <a:pt x="1565426" y="0"/>
                </a:lnTo>
                <a:lnTo>
                  <a:pt x="1565426" y="1565426"/>
                </a:lnTo>
                <a:lnTo>
                  <a:pt x="0" y="15654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431807" y="4905238"/>
            <a:ext cx="1082456" cy="865965"/>
          </a:xfrm>
          <a:custGeom>
            <a:avLst/>
            <a:gdLst/>
            <a:ahLst/>
            <a:cxnLst/>
            <a:rect r="r" b="b" t="t" l="l"/>
            <a:pathLst>
              <a:path h="865965" w="1082456">
                <a:moveTo>
                  <a:pt x="0" y="0"/>
                </a:moveTo>
                <a:lnTo>
                  <a:pt x="1082456" y="0"/>
                </a:lnTo>
                <a:lnTo>
                  <a:pt x="1082456" y="865965"/>
                </a:lnTo>
                <a:lnTo>
                  <a:pt x="0" y="865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12301" y="307041"/>
            <a:ext cx="14904122" cy="168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0"/>
              </a:lnSpc>
            </a:pPr>
            <a:r>
              <a:rPr lang="en-US" sz="5800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MODERN 3-TIER ARCHITECTURE FOR SCALABILITY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48550" y="2325071"/>
            <a:ext cx="1363162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 Our 3-tier web architecture provides a scalable, responsive user experience, serving as the primary interface for industrial technicians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18990" y="3802465"/>
            <a:ext cx="3414555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799">
                <a:solidFill>
                  <a:srgbClr val="FFFEFE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Frontend Layer</a:t>
            </a:r>
          </a:p>
          <a:p>
            <a:pPr algn="ctr">
              <a:lnSpc>
                <a:spcPts val="3639"/>
              </a:lnSpc>
            </a:pPr>
            <a:r>
              <a:rPr lang="en-US" b="true" sz="2799">
                <a:solidFill>
                  <a:srgbClr val="FFFEFE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React.js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87635" y="8350885"/>
            <a:ext cx="3414555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799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Backend Layer</a:t>
            </a:r>
          </a:p>
          <a:p>
            <a:pPr algn="ctr">
              <a:lnSpc>
                <a:spcPts val="3639"/>
              </a:lnSpc>
            </a:pPr>
            <a:r>
              <a:rPr lang="en-US" b="true" sz="2799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Node.js + Express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84506" y="3728655"/>
            <a:ext cx="3414555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799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Database Layer</a:t>
            </a:r>
          </a:p>
          <a:p>
            <a:pPr algn="ctr">
              <a:lnSpc>
                <a:spcPts val="3639"/>
              </a:lnSpc>
            </a:pPr>
            <a:r>
              <a:rPr lang="en-US" b="true" sz="2799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MongoDB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918" t="79" r="1486" b="302"/>
          <a:stretch>
            <a:fillRect/>
          </a:stretch>
        </p:blipFill>
        <p:spPr>
          <a:xfrm flipH="false" flipV="false" rot="0">
            <a:off x="0" y="1028700"/>
            <a:ext cx="18288000" cy="8786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790875" y="2825255"/>
          <a:ext cx="14706249" cy="6433045"/>
        </p:xfrm>
        <a:graphic>
          <a:graphicData uri="http://schemas.openxmlformats.org/drawingml/2006/table">
            <a:tbl>
              <a:tblPr/>
              <a:tblGrid>
                <a:gridCol w="3676562"/>
                <a:gridCol w="3676562"/>
                <a:gridCol w="3676562"/>
                <a:gridCol w="3676562"/>
              </a:tblGrid>
              <a:tr h="1709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D5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D5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D5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2FE"/>
                    </a:solidFill>
                  </a:tcPr>
                </a:tc>
              </a:tr>
              <a:tr h="158180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D5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8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D5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3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D5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28"/>
                        </a:lnSpc>
                        <a:defRPr/>
                      </a:pPr>
                      <a:endParaRPr lang="en-US" sz="1100"/>
                    </a:p>
                  </a:txBody>
                  <a:tcPr marL="192457" marR="192457" marT="192457" marB="192457" anchor="ctr">
                    <a:lnL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4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9277281" y="3307242"/>
            <a:ext cx="1087433" cy="723143"/>
          </a:xfrm>
          <a:custGeom>
            <a:avLst/>
            <a:gdLst/>
            <a:ahLst/>
            <a:cxnLst/>
            <a:rect r="r" b="b" t="t" l="l"/>
            <a:pathLst>
              <a:path h="723143" w="1087433">
                <a:moveTo>
                  <a:pt x="0" y="0"/>
                </a:moveTo>
                <a:lnTo>
                  <a:pt x="1087433" y="0"/>
                </a:lnTo>
                <a:lnTo>
                  <a:pt x="1087433" y="723143"/>
                </a:lnTo>
                <a:lnTo>
                  <a:pt x="0" y="72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62670" y="3354171"/>
            <a:ext cx="990477" cy="749048"/>
          </a:xfrm>
          <a:custGeom>
            <a:avLst/>
            <a:gdLst/>
            <a:ahLst/>
            <a:cxnLst/>
            <a:rect r="r" b="b" t="t" l="l"/>
            <a:pathLst>
              <a:path h="749048" w="990477">
                <a:moveTo>
                  <a:pt x="0" y="0"/>
                </a:moveTo>
                <a:lnTo>
                  <a:pt x="990478" y="0"/>
                </a:lnTo>
                <a:lnTo>
                  <a:pt x="990478" y="749048"/>
                </a:lnTo>
                <a:lnTo>
                  <a:pt x="0" y="74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31714" y="3307242"/>
            <a:ext cx="1144000" cy="726440"/>
          </a:xfrm>
          <a:custGeom>
            <a:avLst/>
            <a:gdLst/>
            <a:ahLst/>
            <a:cxnLst/>
            <a:rect r="r" b="b" t="t" l="l"/>
            <a:pathLst>
              <a:path h="726440" w="1144000">
                <a:moveTo>
                  <a:pt x="0" y="0"/>
                </a:moveTo>
                <a:lnTo>
                  <a:pt x="1144001" y="0"/>
                </a:lnTo>
                <a:lnTo>
                  <a:pt x="1144001" y="726440"/>
                </a:lnTo>
                <a:lnTo>
                  <a:pt x="0" y="726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5715" y="6272165"/>
            <a:ext cx="1173936" cy="1173936"/>
          </a:xfrm>
          <a:custGeom>
            <a:avLst/>
            <a:gdLst/>
            <a:ahLst/>
            <a:cxnLst/>
            <a:rect r="r" b="b" t="t" l="l"/>
            <a:pathLst>
              <a:path h="1173936" w="1173936">
                <a:moveTo>
                  <a:pt x="0" y="0"/>
                </a:moveTo>
                <a:lnTo>
                  <a:pt x="1173935" y="0"/>
                </a:lnTo>
                <a:lnTo>
                  <a:pt x="1173935" y="1173936"/>
                </a:lnTo>
                <a:lnTo>
                  <a:pt x="0" y="117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6252" y="7867398"/>
            <a:ext cx="1173936" cy="1173936"/>
          </a:xfrm>
          <a:custGeom>
            <a:avLst/>
            <a:gdLst/>
            <a:ahLst/>
            <a:cxnLst/>
            <a:rect r="r" b="b" t="t" l="l"/>
            <a:pathLst>
              <a:path h="1173936" w="1173936">
                <a:moveTo>
                  <a:pt x="0" y="0"/>
                </a:moveTo>
                <a:lnTo>
                  <a:pt x="1173935" y="0"/>
                </a:lnTo>
                <a:lnTo>
                  <a:pt x="1173935" y="1173936"/>
                </a:lnTo>
                <a:lnTo>
                  <a:pt x="0" y="117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17249" y="7775931"/>
            <a:ext cx="1173936" cy="1173936"/>
          </a:xfrm>
          <a:custGeom>
            <a:avLst/>
            <a:gdLst/>
            <a:ahLst/>
            <a:cxnLst/>
            <a:rect r="r" b="b" t="t" l="l"/>
            <a:pathLst>
              <a:path h="1173936" w="1173936">
                <a:moveTo>
                  <a:pt x="0" y="0"/>
                </a:moveTo>
                <a:lnTo>
                  <a:pt x="1173936" y="0"/>
                </a:lnTo>
                <a:lnTo>
                  <a:pt x="1173936" y="1173935"/>
                </a:lnTo>
                <a:lnTo>
                  <a:pt x="0" y="117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75715" y="7756881"/>
            <a:ext cx="1173936" cy="1173936"/>
          </a:xfrm>
          <a:custGeom>
            <a:avLst/>
            <a:gdLst/>
            <a:ahLst/>
            <a:cxnLst/>
            <a:rect r="r" b="b" t="t" l="l"/>
            <a:pathLst>
              <a:path h="1173936" w="1173936">
                <a:moveTo>
                  <a:pt x="0" y="0"/>
                </a:moveTo>
                <a:lnTo>
                  <a:pt x="1173935" y="0"/>
                </a:lnTo>
                <a:lnTo>
                  <a:pt x="1173935" y="1173935"/>
                </a:lnTo>
                <a:lnTo>
                  <a:pt x="0" y="117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94741" y="6272165"/>
            <a:ext cx="1236420" cy="1271383"/>
          </a:xfrm>
          <a:custGeom>
            <a:avLst/>
            <a:gdLst/>
            <a:ahLst/>
            <a:cxnLst/>
            <a:rect r="r" b="b" t="t" l="l"/>
            <a:pathLst>
              <a:path h="1271383" w="1236420">
                <a:moveTo>
                  <a:pt x="0" y="0"/>
                </a:moveTo>
                <a:lnTo>
                  <a:pt x="1236420" y="0"/>
                </a:lnTo>
                <a:lnTo>
                  <a:pt x="1236420" y="1271383"/>
                </a:lnTo>
                <a:lnTo>
                  <a:pt x="0" y="1271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13768" y="3221269"/>
            <a:ext cx="2530232" cy="156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3022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Grundfos</a:t>
            </a:r>
          </a:p>
          <a:p>
            <a:pPr algn="l">
              <a:lnSpc>
                <a:spcPts val="3928"/>
              </a:lnSpc>
            </a:pPr>
            <a:r>
              <a:rPr lang="en-US" sz="3022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iSOLUTIONS</a:t>
            </a:r>
          </a:p>
          <a:p>
            <a:pPr algn="l">
              <a:lnSpc>
                <a:spcPts val="4602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642464" y="4678043"/>
            <a:ext cx="1236420" cy="1271383"/>
          </a:xfrm>
          <a:custGeom>
            <a:avLst/>
            <a:gdLst/>
            <a:ahLst/>
            <a:cxnLst/>
            <a:rect r="r" b="b" t="t" l="l"/>
            <a:pathLst>
              <a:path h="1271383" w="1236420">
                <a:moveTo>
                  <a:pt x="0" y="0"/>
                </a:moveTo>
                <a:lnTo>
                  <a:pt x="1236420" y="0"/>
                </a:lnTo>
                <a:lnTo>
                  <a:pt x="1236420" y="1271382"/>
                </a:lnTo>
                <a:lnTo>
                  <a:pt x="0" y="1271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75715" y="4678043"/>
            <a:ext cx="1173936" cy="1173936"/>
          </a:xfrm>
          <a:custGeom>
            <a:avLst/>
            <a:gdLst/>
            <a:ahLst/>
            <a:cxnLst/>
            <a:rect r="r" b="b" t="t" l="l"/>
            <a:pathLst>
              <a:path h="1173936" w="1173936">
                <a:moveTo>
                  <a:pt x="0" y="0"/>
                </a:moveTo>
                <a:lnTo>
                  <a:pt x="1173935" y="0"/>
                </a:lnTo>
                <a:lnTo>
                  <a:pt x="1173935" y="1173935"/>
                </a:lnTo>
                <a:lnTo>
                  <a:pt x="0" y="117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13768" y="6272165"/>
            <a:ext cx="1236420" cy="1271383"/>
          </a:xfrm>
          <a:custGeom>
            <a:avLst/>
            <a:gdLst/>
            <a:ahLst/>
            <a:cxnLst/>
            <a:rect r="r" b="b" t="t" l="l"/>
            <a:pathLst>
              <a:path h="1271383" w="1236420">
                <a:moveTo>
                  <a:pt x="0" y="0"/>
                </a:moveTo>
                <a:lnTo>
                  <a:pt x="1236419" y="0"/>
                </a:lnTo>
                <a:lnTo>
                  <a:pt x="1236419" y="1271383"/>
                </a:lnTo>
                <a:lnTo>
                  <a:pt x="0" y="1271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17249" y="4678043"/>
            <a:ext cx="1173936" cy="1173936"/>
          </a:xfrm>
          <a:custGeom>
            <a:avLst/>
            <a:gdLst/>
            <a:ahLst/>
            <a:cxnLst/>
            <a:rect r="r" b="b" t="t" l="l"/>
            <a:pathLst>
              <a:path h="1173936" w="1173936">
                <a:moveTo>
                  <a:pt x="0" y="0"/>
                </a:moveTo>
                <a:lnTo>
                  <a:pt x="1173936" y="0"/>
                </a:lnTo>
                <a:lnTo>
                  <a:pt x="1173936" y="1173935"/>
                </a:lnTo>
                <a:lnTo>
                  <a:pt x="0" y="117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14720" y="574675"/>
            <a:ext cx="9458559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0075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COMPETITORS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50439" y="3429358"/>
            <a:ext cx="2668361" cy="45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790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Predict-Plus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61440" y="3478444"/>
            <a:ext cx="2668361" cy="41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sz="259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PUMP Watch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8791" y="5105400"/>
            <a:ext cx="3171684" cy="53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317" b="true">
                <a:solidFill>
                  <a:srgbClr val="32323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8791" y="6575613"/>
            <a:ext cx="3214628" cy="53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2"/>
              </a:lnSpc>
              <a:spcBef>
                <a:spcPct val="0"/>
              </a:spcBef>
            </a:pPr>
            <a:r>
              <a:rPr lang="en-US" b="true" sz="3317">
                <a:solidFill>
                  <a:srgbClr val="32323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GEN AI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98791" y="8045825"/>
            <a:ext cx="3171684" cy="53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2"/>
              </a:lnSpc>
              <a:spcBef>
                <a:spcPct val="0"/>
              </a:spcBef>
            </a:pPr>
            <a:r>
              <a:rPr lang="en-US" b="true" sz="3317">
                <a:solidFill>
                  <a:srgbClr val="32323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RSE </a:t>
            </a:r>
            <a:r>
              <a:rPr lang="en-US" b="true" sz="3317" strike="noStrike" u="none">
                <a:solidFill>
                  <a:srgbClr val="32323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Impact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723582" y="3240782"/>
            <a:ext cx="3565842" cy="1800750"/>
          </a:xfrm>
          <a:custGeom>
            <a:avLst/>
            <a:gdLst/>
            <a:ahLst/>
            <a:cxnLst/>
            <a:rect r="r" b="b" t="t" l="l"/>
            <a:pathLst>
              <a:path h="1800750" w="3565842">
                <a:moveTo>
                  <a:pt x="0" y="0"/>
                </a:moveTo>
                <a:lnTo>
                  <a:pt x="3565842" y="0"/>
                </a:lnTo>
                <a:lnTo>
                  <a:pt x="3565842" y="1800751"/>
                </a:lnTo>
                <a:lnTo>
                  <a:pt x="0" y="1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42330" y="5041533"/>
            <a:ext cx="747094" cy="1812006"/>
            <a:chOff x="0" y="0"/>
            <a:chExt cx="252721" cy="6129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2721" cy="612950"/>
            </a:xfrm>
            <a:custGeom>
              <a:avLst/>
              <a:gdLst/>
              <a:ahLst/>
              <a:cxnLst/>
              <a:rect r="r" b="b" t="t" l="l"/>
              <a:pathLst>
                <a:path h="612950" w="252721">
                  <a:moveTo>
                    <a:pt x="0" y="0"/>
                  </a:moveTo>
                  <a:lnTo>
                    <a:pt x="252721" y="0"/>
                  </a:lnTo>
                  <a:lnTo>
                    <a:pt x="252721" y="612950"/>
                  </a:lnTo>
                  <a:lnTo>
                    <a:pt x="0" y="612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542330" y="6853539"/>
            <a:ext cx="3565842" cy="1800750"/>
          </a:xfrm>
          <a:custGeom>
            <a:avLst/>
            <a:gdLst/>
            <a:ahLst/>
            <a:cxnLst/>
            <a:rect r="r" b="b" t="t" l="l"/>
            <a:pathLst>
              <a:path h="1800750" w="3565842">
                <a:moveTo>
                  <a:pt x="0" y="0"/>
                </a:moveTo>
                <a:lnTo>
                  <a:pt x="3565843" y="0"/>
                </a:lnTo>
                <a:lnTo>
                  <a:pt x="3565843" y="1800750"/>
                </a:lnTo>
                <a:lnTo>
                  <a:pt x="0" y="180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61079" y="5041533"/>
            <a:ext cx="747094" cy="1812006"/>
            <a:chOff x="0" y="0"/>
            <a:chExt cx="252721" cy="6129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2721" cy="612950"/>
            </a:xfrm>
            <a:custGeom>
              <a:avLst/>
              <a:gdLst/>
              <a:ahLst/>
              <a:cxnLst/>
              <a:rect r="r" b="b" t="t" l="l"/>
              <a:pathLst>
                <a:path h="612950" w="252721">
                  <a:moveTo>
                    <a:pt x="0" y="0"/>
                  </a:moveTo>
                  <a:lnTo>
                    <a:pt x="252721" y="0"/>
                  </a:lnTo>
                  <a:lnTo>
                    <a:pt x="252721" y="612950"/>
                  </a:lnTo>
                  <a:lnTo>
                    <a:pt x="0" y="612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7361079" y="3240782"/>
            <a:ext cx="3565842" cy="1800750"/>
          </a:xfrm>
          <a:custGeom>
            <a:avLst/>
            <a:gdLst/>
            <a:ahLst/>
            <a:cxnLst/>
            <a:rect r="r" b="b" t="t" l="l"/>
            <a:pathLst>
              <a:path h="1800750" w="3565842">
                <a:moveTo>
                  <a:pt x="0" y="0"/>
                </a:moveTo>
                <a:lnTo>
                  <a:pt x="3565842" y="0"/>
                </a:lnTo>
                <a:lnTo>
                  <a:pt x="3565842" y="1800751"/>
                </a:lnTo>
                <a:lnTo>
                  <a:pt x="0" y="1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179827" y="5041533"/>
            <a:ext cx="747094" cy="1812006"/>
            <a:chOff x="0" y="0"/>
            <a:chExt cx="252721" cy="612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2721" cy="612950"/>
            </a:xfrm>
            <a:custGeom>
              <a:avLst/>
              <a:gdLst/>
              <a:ahLst/>
              <a:cxnLst/>
              <a:rect r="r" b="b" t="t" l="l"/>
              <a:pathLst>
                <a:path h="612950" w="252721">
                  <a:moveTo>
                    <a:pt x="0" y="0"/>
                  </a:moveTo>
                  <a:lnTo>
                    <a:pt x="252721" y="0"/>
                  </a:lnTo>
                  <a:lnTo>
                    <a:pt x="252721" y="612950"/>
                  </a:lnTo>
                  <a:lnTo>
                    <a:pt x="0" y="612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179827" y="6853539"/>
            <a:ext cx="3565842" cy="1800750"/>
          </a:xfrm>
          <a:custGeom>
            <a:avLst/>
            <a:gdLst/>
            <a:ahLst/>
            <a:cxnLst/>
            <a:rect r="r" b="b" t="t" l="l"/>
            <a:pathLst>
              <a:path h="1800750" w="3565842">
                <a:moveTo>
                  <a:pt x="0" y="0"/>
                </a:moveTo>
                <a:lnTo>
                  <a:pt x="3565843" y="0"/>
                </a:lnTo>
                <a:lnTo>
                  <a:pt x="3565843" y="1800750"/>
                </a:lnTo>
                <a:lnTo>
                  <a:pt x="0" y="180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998576" y="5041533"/>
            <a:ext cx="747094" cy="1812006"/>
            <a:chOff x="0" y="0"/>
            <a:chExt cx="252721" cy="6129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2721" cy="612950"/>
            </a:xfrm>
            <a:custGeom>
              <a:avLst/>
              <a:gdLst/>
              <a:ahLst/>
              <a:cxnLst/>
              <a:rect r="r" b="b" t="t" l="l"/>
              <a:pathLst>
                <a:path h="612950" w="252721">
                  <a:moveTo>
                    <a:pt x="0" y="0"/>
                  </a:moveTo>
                  <a:lnTo>
                    <a:pt x="252721" y="0"/>
                  </a:lnTo>
                  <a:lnTo>
                    <a:pt x="252721" y="612950"/>
                  </a:lnTo>
                  <a:lnTo>
                    <a:pt x="0" y="612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12998576" y="3240782"/>
            <a:ext cx="3565842" cy="1800750"/>
          </a:xfrm>
          <a:custGeom>
            <a:avLst/>
            <a:gdLst/>
            <a:ahLst/>
            <a:cxnLst/>
            <a:rect r="r" b="b" t="t" l="l"/>
            <a:pathLst>
              <a:path h="1800750" w="3565842">
                <a:moveTo>
                  <a:pt x="0" y="0"/>
                </a:moveTo>
                <a:lnTo>
                  <a:pt x="3565842" y="0"/>
                </a:lnTo>
                <a:lnTo>
                  <a:pt x="3565842" y="1800751"/>
                </a:lnTo>
                <a:lnTo>
                  <a:pt x="0" y="180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817325" y="5041533"/>
            <a:ext cx="747094" cy="1812006"/>
            <a:chOff x="0" y="0"/>
            <a:chExt cx="252721" cy="6129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2721" cy="612950"/>
            </a:xfrm>
            <a:custGeom>
              <a:avLst/>
              <a:gdLst/>
              <a:ahLst/>
              <a:cxnLst/>
              <a:rect r="r" b="b" t="t" l="l"/>
              <a:pathLst>
                <a:path h="612950" w="252721">
                  <a:moveTo>
                    <a:pt x="0" y="0"/>
                  </a:moveTo>
                  <a:lnTo>
                    <a:pt x="252721" y="0"/>
                  </a:lnTo>
                  <a:lnTo>
                    <a:pt x="252721" y="612950"/>
                  </a:lnTo>
                  <a:lnTo>
                    <a:pt x="0" y="612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23582" y="5041533"/>
            <a:ext cx="747094" cy="1812006"/>
            <a:chOff x="0" y="0"/>
            <a:chExt cx="252721" cy="6129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2721" cy="612950"/>
            </a:xfrm>
            <a:custGeom>
              <a:avLst/>
              <a:gdLst/>
              <a:ahLst/>
              <a:cxnLst/>
              <a:rect r="r" b="b" t="t" l="l"/>
              <a:pathLst>
                <a:path h="612950" w="252721">
                  <a:moveTo>
                    <a:pt x="0" y="0"/>
                  </a:moveTo>
                  <a:lnTo>
                    <a:pt x="252721" y="0"/>
                  </a:lnTo>
                  <a:lnTo>
                    <a:pt x="252721" y="612950"/>
                  </a:lnTo>
                  <a:lnTo>
                    <a:pt x="0" y="612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776014" y="4320569"/>
            <a:ext cx="1441927" cy="144192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75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604288" y="6115602"/>
            <a:ext cx="1441927" cy="144192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423036" y="4313121"/>
            <a:ext cx="1441927" cy="1441927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5FA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241785" y="6115602"/>
            <a:ext cx="1441927" cy="144192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9BFB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060534" y="4320569"/>
            <a:ext cx="1441927" cy="1441927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</p:grpSp>
      <p:sp>
        <p:nvSpPr>
          <p:cNvPr name="AutoShape 29" id="29"/>
          <p:cNvSpPr/>
          <p:nvPr/>
        </p:nvSpPr>
        <p:spPr>
          <a:xfrm rot="-5400000">
            <a:off x="2947732" y="6294768"/>
            <a:ext cx="1098491" cy="0"/>
          </a:xfrm>
          <a:prstGeom prst="line">
            <a:avLst/>
          </a:prstGeom>
          <a:ln cap="rnd" w="19050">
            <a:solidFill>
              <a:srgbClr val="441E8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-5400000">
            <a:off x="8594755" y="6277795"/>
            <a:ext cx="1098491" cy="0"/>
          </a:xfrm>
          <a:prstGeom prst="line">
            <a:avLst/>
          </a:prstGeom>
          <a:ln cap="rnd" w="19050">
            <a:solidFill>
              <a:srgbClr val="441E8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5400000">
            <a:off x="14232252" y="6302217"/>
            <a:ext cx="1098491" cy="0"/>
          </a:xfrm>
          <a:prstGeom prst="line">
            <a:avLst/>
          </a:prstGeom>
          <a:ln cap="rnd" w="19050">
            <a:solidFill>
              <a:srgbClr val="441E8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-5400000">
            <a:off x="5785531" y="5556831"/>
            <a:ext cx="1098491" cy="0"/>
          </a:xfrm>
          <a:prstGeom prst="line">
            <a:avLst/>
          </a:prstGeom>
          <a:ln cap="rnd" w="19050">
            <a:solidFill>
              <a:srgbClr val="441E8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 rot="-5400000">
            <a:off x="11413503" y="5556831"/>
            <a:ext cx="1098491" cy="0"/>
          </a:xfrm>
          <a:prstGeom prst="line">
            <a:avLst/>
          </a:prstGeom>
          <a:ln cap="rnd" w="19050">
            <a:solidFill>
              <a:srgbClr val="441E8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3256179" y="4589663"/>
            <a:ext cx="462548" cy="922789"/>
          </a:xfrm>
          <a:custGeom>
            <a:avLst/>
            <a:gdLst/>
            <a:ahLst/>
            <a:cxnLst/>
            <a:rect r="r" b="b" t="t" l="l"/>
            <a:pathLst>
              <a:path h="922789" w="462548">
                <a:moveTo>
                  <a:pt x="0" y="0"/>
                </a:moveTo>
                <a:lnTo>
                  <a:pt x="462548" y="0"/>
                </a:lnTo>
                <a:lnTo>
                  <a:pt x="462548" y="922789"/>
                </a:lnTo>
                <a:lnTo>
                  <a:pt x="0" y="92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005668" y="6340388"/>
            <a:ext cx="765997" cy="893291"/>
          </a:xfrm>
          <a:custGeom>
            <a:avLst/>
            <a:gdLst/>
            <a:ahLst/>
            <a:cxnLst/>
            <a:rect r="r" b="b" t="t" l="l"/>
            <a:pathLst>
              <a:path h="893291" w="765997">
                <a:moveTo>
                  <a:pt x="0" y="0"/>
                </a:moveTo>
                <a:lnTo>
                  <a:pt x="765997" y="0"/>
                </a:lnTo>
                <a:lnTo>
                  <a:pt x="765997" y="893291"/>
                </a:lnTo>
                <a:lnTo>
                  <a:pt x="0" y="893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297513" y="4573278"/>
            <a:ext cx="967968" cy="936509"/>
          </a:xfrm>
          <a:custGeom>
            <a:avLst/>
            <a:gdLst/>
            <a:ahLst/>
            <a:cxnLst/>
            <a:rect r="r" b="b" t="t" l="l"/>
            <a:pathLst>
              <a:path h="936509" w="967968">
                <a:moveTo>
                  <a:pt x="0" y="0"/>
                </a:moveTo>
                <a:lnTo>
                  <a:pt x="967968" y="0"/>
                </a:lnTo>
                <a:lnTo>
                  <a:pt x="967968" y="936510"/>
                </a:lnTo>
                <a:lnTo>
                  <a:pt x="0" y="936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484256" y="6260060"/>
            <a:ext cx="956985" cy="1186958"/>
          </a:xfrm>
          <a:custGeom>
            <a:avLst/>
            <a:gdLst/>
            <a:ahLst/>
            <a:cxnLst/>
            <a:rect r="r" b="b" t="t" l="l"/>
            <a:pathLst>
              <a:path h="1186958" w="956985">
                <a:moveTo>
                  <a:pt x="0" y="0"/>
                </a:moveTo>
                <a:lnTo>
                  <a:pt x="956985" y="0"/>
                </a:lnTo>
                <a:lnTo>
                  <a:pt x="956985" y="1186958"/>
                </a:lnTo>
                <a:lnTo>
                  <a:pt x="0" y="118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8660925" y="4481853"/>
            <a:ext cx="917967" cy="1070515"/>
          </a:xfrm>
          <a:custGeom>
            <a:avLst/>
            <a:gdLst/>
            <a:ahLst/>
            <a:cxnLst/>
            <a:rect r="r" b="b" t="t" l="l"/>
            <a:pathLst>
              <a:path h="1070515" w="917967">
                <a:moveTo>
                  <a:pt x="0" y="0"/>
                </a:moveTo>
                <a:lnTo>
                  <a:pt x="917967" y="0"/>
                </a:lnTo>
                <a:lnTo>
                  <a:pt x="917967" y="1070515"/>
                </a:lnTo>
                <a:lnTo>
                  <a:pt x="0" y="1070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097128" y="7205104"/>
            <a:ext cx="2487856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441E82"/>
                </a:solidFill>
                <a:latin typeface="Nourd Bold"/>
                <a:ea typeface="Nourd Bold"/>
                <a:cs typeface="Nourd Bold"/>
                <a:sym typeface="Nourd Bold"/>
              </a:rPr>
              <a:t>Mobile Application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924164" y="7024129"/>
            <a:ext cx="243967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441E82"/>
                </a:solidFill>
                <a:latin typeface="Nourd Bold"/>
                <a:ea typeface="Nourd Bold"/>
                <a:cs typeface="Nourd Bold"/>
                <a:sym typeface="Nourd Bold"/>
              </a:rPr>
              <a:t>Frequency analysis of stator current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31739" y="3405528"/>
            <a:ext cx="248785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441E82"/>
                </a:solidFill>
                <a:latin typeface="Nourd Bold"/>
                <a:ea typeface="Nourd Bold"/>
                <a:cs typeface="Nourd Bold"/>
                <a:sym typeface="Nourd Bold"/>
              </a:rPr>
              <a:t>Linking the agent to Sensor Data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096981" y="3607758"/>
            <a:ext cx="248785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441E82"/>
                </a:solidFill>
                <a:latin typeface="Nourd Bold"/>
                <a:ea typeface="Nourd Bold"/>
                <a:cs typeface="Nourd Bold"/>
                <a:sym typeface="Nourd Bold"/>
              </a:rPr>
              <a:t>Report Generation </a:t>
            </a:r>
          </a:p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441E82"/>
                </a:solidFill>
                <a:latin typeface="Nourd Bold"/>
                <a:ea typeface="Nourd Bold"/>
                <a:cs typeface="Nourd Bold"/>
                <a:sym typeface="Nourd Bold"/>
              </a:rPr>
              <a:t>API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03016" y="7205104"/>
            <a:ext cx="2487856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441E82"/>
                </a:solidFill>
                <a:latin typeface="Nourd Bold"/>
                <a:ea typeface="Nourd Bold"/>
                <a:cs typeface="Nourd Bold"/>
                <a:sym typeface="Nourd Bold"/>
              </a:rPr>
              <a:t>Smart sensing device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097204" y="790575"/>
            <a:ext cx="1363162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ROAD MAP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124" y="8214484"/>
            <a:ext cx="1142289" cy="2087631"/>
          </a:xfrm>
          <a:custGeom>
            <a:avLst/>
            <a:gdLst/>
            <a:ahLst/>
            <a:cxnLst/>
            <a:rect r="r" b="b" t="t" l="l"/>
            <a:pathLst>
              <a:path h="2087631" w="1142289">
                <a:moveTo>
                  <a:pt x="0" y="0"/>
                </a:moveTo>
                <a:lnTo>
                  <a:pt x="1142289" y="0"/>
                </a:lnTo>
                <a:lnTo>
                  <a:pt x="1142289" y="2087632"/>
                </a:lnTo>
                <a:lnTo>
                  <a:pt x="0" y="2087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" t="0" r="-4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7798" y="5584461"/>
            <a:ext cx="9212404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9"/>
              </a:lnSpc>
            </a:pPr>
            <a:r>
              <a:rPr lang="en-US" sz="11499" spc="229">
                <a:solidFill>
                  <a:srgbClr val="43A5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483331" y="8565125"/>
            <a:ext cx="11798408" cy="9525"/>
          </a:xfrm>
          <a:prstGeom prst="rect">
            <a:avLst/>
          </a:prstGeom>
          <a:solidFill>
            <a:srgbClr val="323232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483331" y="8925520"/>
            <a:ext cx="9874785" cy="29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4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Date: August 16 , 2025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449752" y="1154009"/>
            <a:ext cx="3388496" cy="3388496"/>
            <a:chOff x="0" y="0"/>
            <a:chExt cx="4517994" cy="45179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7994" cy="4517994"/>
            </a:xfrm>
            <a:custGeom>
              <a:avLst/>
              <a:gdLst/>
              <a:ahLst/>
              <a:cxnLst/>
              <a:rect r="r" b="b" t="t" l="l"/>
              <a:pathLst>
                <a:path h="4517994" w="4517994">
                  <a:moveTo>
                    <a:pt x="0" y="0"/>
                  </a:moveTo>
                  <a:lnTo>
                    <a:pt x="4517994" y="0"/>
                  </a:lnTo>
                  <a:lnTo>
                    <a:pt x="4517994" y="4517994"/>
                  </a:lnTo>
                  <a:lnTo>
                    <a:pt x="0" y="4517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3120" y="621935"/>
              <a:ext cx="3911753" cy="3274123"/>
            </a:xfrm>
            <a:custGeom>
              <a:avLst/>
              <a:gdLst/>
              <a:ahLst/>
              <a:cxnLst/>
              <a:rect r="r" b="b" t="t" l="l"/>
              <a:pathLst>
                <a:path h="3274123" w="3911753">
                  <a:moveTo>
                    <a:pt x="0" y="0"/>
                  </a:moveTo>
                  <a:lnTo>
                    <a:pt x="3911754" y="0"/>
                  </a:lnTo>
                  <a:lnTo>
                    <a:pt x="3911754" y="3274124"/>
                  </a:lnTo>
                  <a:lnTo>
                    <a:pt x="0" y="3274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927868" y="7918641"/>
            <a:ext cx="1578486" cy="3883929"/>
          </a:xfrm>
          <a:custGeom>
            <a:avLst/>
            <a:gdLst/>
            <a:ahLst/>
            <a:cxnLst/>
            <a:rect r="r" b="b" t="t" l="l"/>
            <a:pathLst>
              <a:path h="3883929" w="1578486">
                <a:moveTo>
                  <a:pt x="0" y="0"/>
                </a:moveTo>
                <a:lnTo>
                  <a:pt x="1578486" y="0"/>
                </a:lnTo>
                <a:lnTo>
                  <a:pt x="1578486" y="3883929"/>
                </a:lnTo>
                <a:lnTo>
                  <a:pt x="0" y="3883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015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763" r="0" b="-5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497"/>
            <a:ext cx="18288000" cy="10371183"/>
          </a:xfrm>
          <a:custGeom>
            <a:avLst/>
            <a:gdLst/>
            <a:ahLst/>
            <a:cxnLst/>
            <a:rect r="r" b="b" t="t" l="l"/>
            <a:pathLst>
              <a:path h="10371183" w="18288000">
                <a:moveTo>
                  <a:pt x="0" y="0"/>
                </a:moveTo>
                <a:lnTo>
                  <a:pt x="18288000" y="0"/>
                </a:lnTo>
                <a:lnTo>
                  <a:pt x="18288000" y="10371183"/>
                </a:lnTo>
                <a:lnTo>
                  <a:pt x="0" y="1037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741" r="0" b="-8741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4738844" y="3675955"/>
            <a:ext cx="8810312" cy="4022492"/>
          </a:xfrm>
          <a:prstGeom prst="rect">
            <a:avLst/>
          </a:prstGeom>
          <a:solidFill>
            <a:srgbClr val="FFFEFE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232959" y="0"/>
            <a:ext cx="1591482" cy="1591482"/>
            <a:chOff x="0" y="0"/>
            <a:chExt cx="2121976" cy="2121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76" cy="2121976"/>
            </a:xfrm>
            <a:custGeom>
              <a:avLst/>
              <a:gdLst/>
              <a:ahLst/>
              <a:cxnLst/>
              <a:rect r="r" b="b" t="t" l="l"/>
              <a:pathLst>
                <a:path h="2121976" w="2121976">
                  <a:moveTo>
                    <a:pt x="0" y="0"/>
                  </a:moveTo>
                  <a:lnTo>
                    <a:pt x="2121976" y="0"/>
                  </a:lnTo>
                  <a:lnTo>
                    <a:pt x="2121976" y="2121976"/>
                  </a:lnTo>
                  <a:lnTo>
                    <a:pt x="0" y="2121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2367" y="292106"/>
              <a:ext cx="1837242" cy="1537765"/>
            </a:xfrm>
            <a:custGeom>
              <a:avLst/>
              <a:gdLst/>
              <a:ahLst/>
              <a:cxnLst/>
              <a:rect r="r" b="b" t="t" l="l"/>
              <a:pathLst>
                <a:path h="1537765" w="1837242">
                  <a:moveTo>
                    <a:pt x="0" y="0"/>
                  </a:moveTo>
                  <a:lnTo>
                    <a:pt x="1837242" y="0"/>
                  </a:lnTo>
                  <a:lnTo>
                    <a:pt x="1837242" y="1537764"/>
                  </a:lnTo>
                  <a:lnTo>
                    <a:pt x="0" y="1537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116325" y="3188383"/>
            <a:ext cx="6055349" cy="864090"/>
            <a:chOff x="0" y="0"/>
            <a:chExt cx="1594825" cy="2275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4825" cy="227579"/>
            </a:xfrm>
            <a:custGeom>
              <a:avLst/>
              <a:gdLst/>
              <a:ahLst/>
              <a:cxnLst/>
              <a:rect r="r" b="b" t="t" l="l"/>
              <a:pathLst>
                <a:path h="227579" w="1594825">
                  <a:moveTo>
                    <a:pt x="65205" y="0"/>
                  </a:moveTo>
                  <a:lnTo>
                    <a:pt x="1529620" y="0"/>
                  </a:lnTo>
                  <a:cubicBezTo>
                    <a:pt x="1565631" y="0"/>
                    <a:pt x="1594825" y="29193"/>
                    <a:pt x="1594825" y="65205"/>
                  </a:cubicBezTo>
                  <a:lnTo>
                    <a:pt x="1594825" y="162374"/>
                  </a:lnTo>
                  <a:cubicBezTo>
                    <a:pt x="1594825" y="198386"/>
                    <a:pt x="1565631" y="227579"/>
                    <a:pt x="1529620" y="227579"/>
                  </a:cubicBezTo>
                  <a:lnTo>
                    <a:pt x="65205" y="227579"/>
                  </a:lnTo>
                  <a:cubicBezTo>
                    <a:pt x="47911" y="227579"/>
                    <a:pt x="31326" y="220709"/>
                    <a:pt x="19098" y="208481"/>
                  </a:cubicBezTo>
                  <a:cubicBezTo>
                    <a:pt x="6870" y="196253"/>
                    <a:pt x="0" y="179668"/>
                    <a:pt x="0" y="162374"/>
                  </a:cubicBezTo>
                  <a:lnTo>
                    <a:pt x="0" y="65205"/>
                  </a:lnTo>
                  <a:cubicBezTo>
                    <a:pt x="0" y="29193"/>
                    <a:pt x="29193" y="0"/>
                    <a:pt x="65205" y="0"/>
                  </a:cubicBezTo>
                  <a:close/>
                </a:path>
              </a:pathLst>
            </a:custGeom>
            <a:solidFill>
              <a:srgbClr val="025F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594825" cy="294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79349" y="1591482"/>
            <a:ext cx="1795905" cy="1795905"/>
            <a:chOff x="0" y="0"/>
            <a:chExt cx="2394540" cy="239454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394540" cy="2394540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3A5FF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720802" y="567592"/>
              <a:ext cx="952936" cy="18269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0000" spc="500">
                  <a:solidFill>
                    <a:srgbClr val="FFFEF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!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257726" y="4570196"/>
            <a:ext cx="7772548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Frequent breakdowns of industrial pumps cause </a:t>
            </a:r>
            <a:r>
              <a:rPr lang="en-US" sz="3000" spc="60">
                <a:solidFill>
                  <a:srgbClr val="0075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costly </a:t>
            </a:r>
            <a:r>
              <a:rPr lang="en-US" b="true" sz="3000" spc="60">
                <a:solidFill>
                  <a:srgbClr val="0075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interruptions</a:t>
            </a:r>
            <a:r>
              <a:rPr lang="en-US" sz="3000" spc="60">
                <a:solidFill>
                  <a:srgbClr val="0075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r>
              <a:rPr lang="en-US" b="true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predi</a:t>
            </a:r>
            <a:r>
              <a:rPr lang="en-US" b="true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</a:t>
            </a:r>
            <a:r>
              <a:rPr lang="en-US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tive s</a:t>
            </a:r>
            <a:r>
              <a:rPr lang="en-US" b="true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</a:t>
            </a:r>
            <a:r>
              <a:rPr lang="en-US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lu</a:t>
            </a:r>
            <a:r>
              <a:rPr lang="en-US" b="true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</a:t>
            </a:r>
            <a:r>
              <a:rPr lang="en-US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ion is </a:t>
            </a:r>
            <a:r>
              <a:rPr lang="en-US" b="true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</a:t>
            </a:r>
            <a:r>
              <a:rPr lang="en-US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</a:t>
            </a:r>
            <a:r>
              <a:rPr lang="en-US" b="true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</a:t>
            </a:r>
            <a:r>
              <a:rPr lang="en-US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ntial to anticipate and avoid these failure</a:t>
            </a:r>
            <a:r>
              <a:rPr lang="en-US" b="true" sz="3000" spc="60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42467" y="3258112"/>
            <a:ext cx="6651716" cy="61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5"/>
              </a:lnSpc>
            </a:pPr>
            <a:r>
              <a:rPr lang="en-US" sz="3294" spc="11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Problematic: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3661" y="1028700"/>
            <a:ext cx="3542364" cy="6511352"/>
          </a:xfrm>
          <a:custGeom>
            <a:avLst/>
            <a:gdLst/>
            <a:ahLst/>
            <a:cxnLst/>
            <a:rect r="r" b="b" t="t" l="l"/>
            <a:pathLst>
              <a:path h="6511352" w="3542364">
                <a:moveTo>
                  <a:pt x="0" y="0"/>
                </a:moveTo>
                <a:lnTo>
                  <a:pt x="3542364" y="0"/>
                </a:lnTo>
                <a:lnTo>
                  <a:pt x="3542364" y="6511352"/>
                </a:lnTo>
                <a:lnTo>
                  <a:pt x="0" y="6511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17" b="-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427452"/>
            <a:ext cx="16230600" cy="566979"/>
            <a:chOff x="0" y="0"/>
            <a:chExt cx="21640800" cy="75597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09897"/>
              <a:ext cx="8936114" cy="346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59"/>
                </a:lnSpc>
              </a:pPr>
              <a:r>
                <a:rPr lang="en-US" sz="1799" spc="89">
                  <a:solidFill>
                    <a:srgbClr val="FFFEFE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Source : Pump User's Handbook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87815">
            <a:off x="8587620" y="6329096"/>
            <a:ext cx="5547883" cy="2475248"/>
            <a:chOff x="0" y="0"/>
            <a:chExt cx="1461171" cy="6519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1171" cy="651917"/>
            </a:xfrm>
            <a:custGeom>
              <a:avLst/>
              <a:gdLst/>
              <a:ahLst/>
              <a:cxnLst/>
              <a:rect r="r" b="b" t="t" l="l"/>
              <a:pathLst>
                <a:path h="651917" w="1461171">
                  <a:moveTo>
                    <a:pt x="0" y="0"/>
                  </a:moveTo>
                  <a:lnTo>
                    <a:pt x="1461171" y="0"/>
                  </a:lnTo>
                  <a:lnTo>
                    <a:pt x="1461171" y="651917"/>
                  </a:lnTo>
                  <a:lnTo>
                    <a:pt x="0" y="651917"/>
                  </a:lnTo>
                  <a:close/>
                </a:path>
              </a:pathLst>
            </a:custGeom>
            <a:solidFill>
              <a:srgbClr val="F9D100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61171" cy="690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87815">
            <a:off x="8630101" y="6521315"/>
            <a:ext cx="5193188" cy="1152884"/>
            <a:chOff x="0" y="0"/>
            <a:chExt cx="1367753" cy="3036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7753" cy="303640"/>
            </a:xfrm>
            <a:custGeom>
              <a:avLst/>
              <a:gdLst/>
              <a:ahLst/>
              <a:cxnLst/>
              <a:rect r="r" b="b" t="t" l="l"/>
              <a:pathLst>
                <a:path h="303640" w="1367753">
                  <a:moveTo>
                    <a:pt x="0" y="0"/>
                  </a:moveTo>
                  <a:lnTo>
                    <a:pt x="1367753" y="0"/>
                  </a:lnTo>
                  <a:lnTo>
                    <a:pt x="1367753" y="303640"/>
                  </a:lnTo>
                  <a:lnTo>
                    <a:pt x="0" y="303640"/>
                  </a:lnTo>
                  <a:close/>
                </a:path>
              </a:pathLst>
            </a:custGeom>
            <a:solidFill>
              <a:srgbClr val="000000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7753" cy="341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97931">
            <a:off x="8860130" y="6924687"/>
            <a:ext cx="1099995" cy="965996"/>
          </a:xfrm>
          <a:custGeom>
            <a:avLst/>
            <a:gdLst/>
            <a:ahLst/>
            <a:cxnLst/>
            <a:rect r="r" b="b" t="t" l="l"/>
            <a:pathLst>
              <a:path h="965996" w="1099995">
                <a:moveTo>
                  <a:pt x="0" y="0"/>
                </a:moveTo>
                <a:lnTo>
                  <a:pt x="1099995" y="0"/>
                </a:lnTo>
                <a:lnTo>
                  <a:pt x="1099995" y="965996"/>
                </a:lnTo>
                <a:lnTo>
                  <a:pt x="0" y="965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60415">
            <a:off x="10047084" y="6421004"/>
            <a:ext cx="3777129" cy="1039269"/>
          </a:xfrm>
          <a:custGeom>
            <a:avLst/>
            <a:gdLst/>
            <a:ahLst/>
            <a:cxnLst/>
            <a:rect r="r" b="b" t="t" l="l"/>
            <a:pathLst>
              <a:path h="1039269" w="3777129">
                <a:moveTo>
                  <a:pt x="0" y="0"/>
                </a:moveTo>
                <a:lnTo>
                  <a:pt x="3777128" y="0"/>
                </a:lnTo>
                <a:lnTo>
                  <a:pt x="3777128" y="1039269"/>
                </a:lnTo>
                <a:lnTo>
                  <a:pt x="0" y="1039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93446" y="2710219"/>
            <a:ext cx="4582794" cy="208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94"/>
              </a:lnSpc>
            </a:pPr>
            <a:r>
              <a:rPr lang="en-US" sz="156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70</a:t>
            </a:r>
            <a:r>
              <a:rPr lang="en-US" sz="156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18142" y="4356632"/>
            <a:ext cx="6651716" cy="191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3294" spc="11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pumps break down before the end of their planned lifespan.</a:t>
            </a:r>
          </a:p>
        </p:txBody>
      </p:sp>
      <p:sp>
        <p:nvSpPr>
          <p:cNvPr name="TextBox 17" id="17"/>
          <p:cNvSpPr txBox="true"/>
          <p:nvPr/>
        </p:nvSpPr>
        <p:spPr>
          <a:xfrm rot="-572984">
            <a:off x="9001016" y="7939344"/>
            <a:ext cx="5037188" cy="58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4399" spc="-43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PREMATURE BREAKDOWNS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32959" y="0"/>
            <a:ext cx="1591482" cy="1591482"/>
            <a:chOff x="0" y="0"/>
            <a:chExt cx="2121976" cy="21219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21976" cy="2121976"/>
            </a:xfrm>
            <a:custGeom>
              <a:avLst/>
              <a:gdLst/>
              <a:ahLst/>
              <a:cxnLst/>
              <a:rect r="r" b="b" t="t" l="l"/>
              <a:pathLst>
                <a:path h="2121976" w="2121976">
                  <a:moveTo>
                    <a:pt x="0" y="0"/>
                  </a:moveTo>
                  <a:lnTo>
                    <a:pt x="2121976" y="0"/>
                  </a:lnTo>
                  <a:lnTo>
                    <a:pt x="2121976" y="2121976"/>
                  </a:lnTo>
                  <a:lnTo>
                    <a:pt x="0" y="2121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42367" y="292106"/>
              <a:ext cx="1837242" cy="1537765"/>
            </a:xfrm>
            <a:custGeom>
              <a:avLst/>
              <a:gdLst/>
              <a:ahLst/>
              <a:cxnLst/>
              <a:rect r="r" b="b" t="t" l="l"/>
              <a:pathLst>
                <a:path h="1537765" w="1837242">
                  <a:moveTo>
                    <a:pt x="0" y="0"/>
                  </a:moveTo>
                  <a:lnTo>
                    <a:pt x="1837242" y="0"/>
                  </a:lnTo>
                  <a:lnTo>
                    <a:pt x="1837242" y="1537764"/>
                  </a:lnTo>
                  <a:lnTo>
                    <a:pt x="0" y="1537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77559"/>
          </a:xfrm>
          <a:custGeom>
            <a:avLst/>
            <a:gdLst/>
            <a:ahLst/>
            <a:cxnLst/>
            <a:rect r="r" b="b" t="t" l="l"/>
            <a:pathLst>
              <a:path h="3777559" w="18288000">
                <a:moveTo>
                  <a:pt x="0" y="0"/>
                </a:moveTo>
                <a:lnTo>
                  <a:pt x="18288000" y="0"/>
                </a:lnTo>
                <a:lnTo>
                  <a:pt x="18288000" y="3777559"/>
                </a:lnTo>
                <a:lnTo>
                  <a:pt x="0" y="377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2241" r="0" b="-675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055" y="4739937"/>
            <a:ext cx="2741987" cy="2748859"/>
          </a:xfrm>
          <a:custGeom>
            <a:avLst/>
            <a:gdLst/>
            <a:ahLst/>
            <a:cxnLst/>
            <a:rect r="r" b="b" t="t" l="l"/>
            <a:pathLst>
              <a:path h="2748859" w="2741987">
                <a:moveTo>
                  <a:pt x="0" y="0"/>
                </a:moveTo>
                <a:lnTo>
                  <a:pt x="2741987" y="0"/>
                </a:lnTo>
                <a:lnTo>
                  <a:pt x="2741987" y="2748860"/>
                </a:lnTo>
                <a:lnTo>
                  <a:pt x="0" y="2748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04534" y="5564554"/>
            <a:ext cx="2885543" cy="1636086"/>
          </a:xfrm>
          <a:custGeom>
            <a:avLst/>
            <a:gdLst/>
            <a:ahLst/>
            <a:cxnLst/>
            <a:rect r="r" b="b" t="t" l="l"/>
            <a:pathLst>
              <a:path h="1636086" w="2885543">
                <a:moveTo>
                  <a:pt x="0" y="0"/>
                </a:moveTo>
                <a:lnTo>
                  <a:pt x="2885543" y="0"/>
                </a:lnTo>
                <a:lnTo>
                  <a:pt x="2885543" y="1636087"/>
                </a:lnTo>
                <a:lnTo>
                  <a:pt x="0" y="1636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70217" y="5193318"/>
            <a:ext cx="2378558" cy="2378558"/>
          </a:xfrm>
          <a:custGeom>
            <a:avLst/>
            <a:gdLst/>
            <a:ahLst/>
            <a:cxnLst/>
            <a:rect r="r" b="b" t="t" l="l"/>
            <a:pathLst>
              <a:path h="2378558" w="2378558">
                <a:moveTo>
                  <a:pt x="0" y="0"/>
                </a:moveTo>
                <a:lnTo>
                  <a:pt x="2378558" y="0"/>
                </a:lnTo>
                <a:lnTo>
                  <a:pt x="2378558" y="2378559"/>
                </a:lnTo>
                <a:lnTo>
                  <a:pt x="0" y="23785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82175" y="5593129"/>
            <a:ext cx="2885543" cy="1636086"/>
          </a:xfrm>
          <a:custGeom>
            <a:avLst/>
            <a:gdLst/>
            <a:ahLst/>
            <a:cxnLst/>
            <a:rect r="r" b="b" t="t" l="l"/>
            <a:pathLst>
              <a:path h="1636086" w="2885543">
                <a:moveTo>
                  <a:pt x="0" y="0"/>
                </a:moveTo>
                <a:lnTo>
                  <a:pt x="2885543" y="0"/>
                </a:lnTo>
                <a:lnTo>
                  <a:pt x="2885543" y="1636087"/>
                </a:lnTo>
                <a:lnTo>
                  <a:pt x="0" y="1636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71999" y="5193318"/>
            <a:ext cx="3758445" cy="2536951"/>
          </a:xfrm>
          <a:custGeom>
            <a:avLst/>
            <a:gdLst/>
            <a:ahLst/>
            <a:cxnLst/>
            <a:rect r="r" b="b" t="t" l="l"/>
            <a:pathLst>
              <a:path h="2536951" w="3758445">
                <a:moveTo>
                  <a:pt x="0" y="0"/>
                </a:moveTo>
                <a:lnTo>
                  <a:pt x="3758445" y="0"/>
                </a:lnTo>
                <a:lnTo>
                  <a:pt x="3758445" y="2536951"/>
                </a:lnTo>
                <a:lnTo>
                  <a:pt x="0" y="2536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9427452"/>
            <a:ext cx="16230600" cy="566979"/>
            <a:chOff x="0" y="0"/>
            <a:chExt cx="21640800" cy="755972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409897"/>
              <a:ext cx="8936114" cy="346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59"/>
                </a:lnSpc>
              </a:pPr>
              <a:r>
                <a:rPr lang="en-US" sz="1799" spc="89">
                  <a:solidFill>
                    <a:srgbClr val="FFFEFE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Source : empoweringpumps.com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053139"/>
            <a:ext cx="18288000" cy="5564476"/>
          </a:xfrm>
          <a:custGeom>
            <a:avLst/>
            <a:gdLst/>
            <a:ahLst/>
            <a:cxnLst/>
            <a:rect r="r" b="b" t="t" l="l"/>
            <a:pathLst>
              <a:path h="5564476" w="18288000">
                <a:moveTo>
                  <a:pt x="0" y="0"/>
                </a:moveTo>
                <a:lnTo>
                  <a:pt x="18288000" y="0"/>
                </a:lnTo>
                <a:lnTo>
                  <a:pt x="18288000" y="5564476"/>
                </a:lnTo>
                <a:lnTo>
                  <a:pt x="0" y="5564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7139" r="0" b="-6182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314880" y="8415262"/>
            <a:ext cx="5073557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FFFEFE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1 Failure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22717" y="8129512"/>
            <a:ext cx="5073557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FFFEFE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8-24h</a:t>
            </a:r>
          </a:p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FFFEFE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dow</a:t>
            </a:r>
            <a:r>
              <a:rPr lang="en-US" sz="2899" b="true">
                <a:solidFill>
                  <a:srgbClr val="FFFEFE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ntime per failure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14443" y="7910437"/>
            <a:ext cx="5073557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FFFEFE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Billions </a:t>
            </a:r>
            <a:r>
              <a:rPr lang="en-US" b="true" sz="2899">
                <a:solidFill>
                  <a:srgbClr val="FFFEFE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lost annually in maintenance and productivity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32959" y="0"/>
            <a:ext cx="1591482" cy="1591482"/>
            <a:chOff x="0" y="0"/>
            <a:chExt cx="2121976" cy="21219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21976" cy="2121976"/>
            </a:xfrm>
            <a:custGeom>
              <a:avLst/>
              <a:gdLst/>
              <a:ahLst/>
              <a:cxnLst/>
              <a:rect r="r" b="b" t="t" l="l"/>
              <a:pathLst>
                <a:path h="2121976" w="2121976">
                  <a:moveTo>
                    <a:pt x="0" y="0"/>
                  </a:moveTo>
                  <a:lnTo>
                    <a:pt x="2121976" y="0"/>
                  </a:lnTo>
                  <a:lnTo>
                    <a:pt x="2121976" y="2121976"/>
                  </a:lnTo>
                  <a:lnTo>
                    <a:pt x="0" y="2121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42367" y="292106"/>
              <a:ext cx="1837242" cy="1537765"/>
            </a:xfrm>
            <a:custGeom>
              <a:avLst/>
              <a:gdLst/>
              <a:ahLst/>
              <a:cxnLst/>
              <a:rect r="r" b="b" t="t" l="l"/>
              <a:pathLst>
                <a:path h="1537765" w="1837242">
                  <a:moveTo>
                    <a:pt x="0" y="0"/>
                  </a:moveTo>
                  <a:lnTo>
                    <a:pt x="1837242" y="0"/>
                  </a:lnTo>
                  <a:lnTo>
                    <a:pt x="1837242" y="1537764"/>
                  </a:lnTo>
                  <a:lnTo>
                    <a:pt x="0" y="1537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70617" y="18787"/>
            <a:ext cx="3146767" cy="2019825"/>
          </a:xfrm>
          <a:custGeom>
            <a:avLst/>
            <a:gdLst/>
            <a:ahLst/>
            <a:cxnLst/>
            <a:rect r="r" b="b" t="t" l="l"/>
            <a:pathLst>
              <a:path h="2019825" w="3146767">
                <a:moveTo>
                  <a:pt x="0" y="0"/>
                </a:moveTo>
                <a:lnTo>
                  <a:pt x="3146766" y="0"/>
                </a:lnTo>
                <a:lnTo>
                  <a:pt x="3146766" y="2019826"/>
                </a:lnTo>
                <a:lnTo>
                  <a:pt x="0" y="2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64814" y="419745"/>
            <a:ext cx="1266994" cy="1266994"/>
            <a:chOff x="0" y="0"/>
            <a:chExt cx="1689325" cy="168932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89325" cy="168932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9325" cy="1689325"/>
            </a:xfrm>
            <a:custGeom>
              <a:avLst/>
              <a:gdLst/>
              <a:ahLst/>
              <a:cxnLst/>
              <a:rect r="r" b="b" t="t" l="l"/>
              <a:pathLst>
                <a:path h="1689325" w="1689325">
                  <a:moveTo>
                    <a:pt x="0" y="0"/>
                  </a:moveTo>
                  <a:lnTo>
                    <a:pt x="1689325" y="0"/>
                  </a:lnTo>
                  <a:lnTo>
                    <a:pt x="1689325" y="1689325"/>
                  </a:lnTo>
                  <a:lnTo>
                    <a:pt x="0" y="1689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7808" t="17098" r="67572" b="19953"/>
          <a:stretch>
            <a:fillRect/>
          </a:stretch>
        </p:blipFill>
        <p:spPr>
          <a:xfrm flipH="false" flipV="false" rot="0">
            <a:off x="10717383" y="664916"/>
            <a:ext cx="646727" cy="727568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4179018" y="2567986"/>
            <a:ext cx="9929965" cy="6690314"/>
          </a:xfrm>
          <a:custGeom>
            <a:avLst/>
            <a:gdLst/>
            <a:ahLst/>
            <a:cxnLst/>
            <a:rect r="r" b="b" t="t" l="l"/>
            <a:pathLst>
              <a:path h="6690314" w="9929965">
                <a:moveTo>
                  <a:pt x="0" y="0"/>
                </a:moveTo>
                <a:lnTo>
                  <a:pt x="9929964" y="0"/>
                </a:lnTo>
                <a:lnTo>
                  <a:pt x="9929964" y="6690314"/>
                </a:lnTo>
                <a:lnTo>
                  <a:pt x="0" y="6690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34342" y="2038613"/>
            <a:ext cx="2869835" cy="2966237"/>
          </a:xfrm>
          <a:custGeom>
            <a:avLst/>
            <a:gdLst/>
            <a:ahLst/>
            <a:cxnLst/>
            <a:rect r="r" b="b" t="t" l="l"/>
            <a:pathLst>
              <a:path h="2966237" w="2869835">
                <a:moveTo>
                  <a:pt x="0" y="0"/>
                </a:moveTo>
                <a:lnTo>
                  <a:pt x="2869835" y="0"/>
                </a:lnTo>
                <a:lnTo>
                  <a:pt x="2869835" y="2966237"/>
                </a:lnTo>
                <a:lnTo>
                  <a:pt x="0" y="2966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83952" y="5306348"/>
            <a:ext cx="1213932" cy="1213932"/>
          </a:xfrm>
          <a:custGeom>
            <a:avLst/>
            <a:gdLst/>
            <a:ahLst/>
            <a:cxnLst/>
            <a:rect r="r" b="b" t="t" l="l"/>
            <a:pathLst>
              <a:path h="1213932" w="1213932">
                <a:moveTo>
                  <a:pt x="0" y="0"/>
                </a:moveTo>
                <a:lnTo>
                  <a:pt x="1213932" y="0"/>
                </a:lnTo>
                <a:lnTo>
                  <a:pt x="1213932" y="1213932"/>
                </a:lnTo>
                <a:lnTo>
                  <a:pt x="0" y="12139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3952" y="6975582"/>
            <a:ext cx="1213932" cy="1213932"/>
          </a:xfrm>
          <a:custGeom>
            <a:avLst/>
            <a:gdLst/>
            <a:ahLst/>
            <a:cxnLst/>
            <a:rect r="r" b="b" t="t" l="l"/>
            <a:pathLst>
              <a:path h="1213932" w="1213932">
                <a:moveTo>
                  <a:pt x="0" y="0"/>
                </a:moveTo>
                <a:lnTo>
                  <a:pt x="1213932" y="0"/>
                </a:lnTo>
                <a:lnTo>
                  <a:pt x="1213932" y="1213933"/>
                </a:lnTo>
                <a:lnTo>
                  <a:pt x="0" y="1213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00185" y="5647008"/>
            <a:ext cx="475051" cy="532270"/>
          </a:xfrm>
          <a:custGeom>
            <a:avLst/>
            <a:gdLst/>
            <a:ahLst/>
            <a:cxnLst/>
            <a:rect r="r" b="b" t="t" l="l"/>
            <a:pathLst>
              <a:path h="532270" w="475051">
                <a:moveTo>
                  <a:pt x="0" y="0"/>
                </a:moveTo>
                <a:lnTo>
                  <a:pt x="475051" y="0"/>
                </a:lnTo>
                <a:lnTo>
                  <a:pt x="475051" y="532270"/>
                </a:lnTo>
                <a:lnTo>
                  <a:pt x="0" y="5322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100185" y="7316242"/>
            <a:ext cx="475051" cy="532270"/>
          </a:xfrm>
          <a:custGeom>
            <a:avLst/>
            <a:gdLst/>
            <a:ahLst/>
            <a:cxnLst/>
            <a:rect r="r" b="b" t="t" l="l"/>
            <a:pathLst>
              <a:path h="532270" w="475051">
                <a:moveTo>
                  <a:pt x="0" y="0"/>
                </a:moveTo>
                <a:lnTo>
                  <a:pt x="475051" y="0"/>
                </a:lnTo>
                <a:lnTo>
                  <a:pt x="475051" y="532270"/>
                </a:lnTo>
                <a:lnTo>
                  <a:pt x="0" y="5322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38158" y="6845977"/>
            <a:ext cx="1705521" cy="1473144"/>
          </a:xfrm>
          <a:custGeom>
            <a:avLst/>
            <a:gdLst/>
            <a:ahLst/>
            <a:cxnLst/>
            <a:rect r="r" b="b" t="t" l="l"/>
            <a:pathLst>
              <a:path h="1473144" w="1705521">
                <a:moveTo>
                  <a:pt x="0" y="0"/>
                </a:moveTo>
                <a:lnTo>
                  <a:pt x="1705520" y="0"/>
                </a:lnTo>
                <a:lnTo>
                  <a:pt x="1705520" y="1473143"/>
                </a:lnTo>
                <a:lnTo>
                  <a:pt x="0" y="14731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85390" y="5143500"/>
            <a:ext cx="3206697" cy="1539628"/>
          </a:xfrm>
          <a:custGeom>
            <a:avLst/>
            <a:gdLst/>
            <a:ahLst/>
            <a:cxnLst/>
            <a:rect r="r" b="b" t="t" l="l"/>
            <a:pathLst>
              <a:path h="1539628" w="3206697">
                <a:moveTo>
                  <a:pt x="0" y="0"/>
                </a:moveTo>
                <a:lnTo>
                  <a:pt x="3206698" y="0"/>
                </a:lnTo>
                <a:lnTo>
                  <a:pt x="3206698" y="1539628"/>
                </a:lnTo>
                <a:lnTo>
                  <a:pt x="0" y="15396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-1556" b="-4960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06627" y="5247718"/>
            <a:ext cx="1799282" cy="1331192"/>
          </a:xfrm>
          <a:custGeom>
            <a:avLst/>
            <a:gdLst/>
            <a:ahLst/>
            <a:cxnLst/>
            <a:rect r="r" b="b" t="t" l="l"/>
            <a:pathLst>
              <a:path h="1331192" w="1799282">
                <a:moveTo>
                  <a:pt x="0" y="0"/>
                </a:moveTo>
                <a:lnTo>
                  <a:pt x="1799282" y="0"/>
                </a:lnTo>
                <a:lnTo>
                  <a:pt x="1799282" y="1331192"/>
                </a:lnTo>
                <a:lnTo>
                  <a:pt x="0" y="13311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985390" y="5249198"/>
            <a:ext cx="337868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Flow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13574" y="6015455"/>
            <a:ext cx="337868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Pression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06268" y="4386003"/>
            <a:ext cx="4457842" cy="51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2887" spc="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2 types of pumps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19640" y="3280932"/>
            <a:ext cx="1484871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5000" spc="-200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Summary of the call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5857056" y="6916952"/>
            <a:ext cx="1799282" cy="1331192"/>
          </a:xfrm>
          <a:custGeom>
            <a:avLst/>
            <a:gdLst/>
            <a:ahLst/>
            <a:cxnLst/>
            <a:rect r="r" b="b" t="t" l="l"/>
            <a:pathLst>
              <a:path h="1331192" w="1799282">
                <a:moveTo>
                  <a:pt x="0" y="0"/>
                </a:moveTo>
                <a:lnTo>
                  <a:pt x="1799282" y="0"/>
                </a:lnTo>
                <a:lnTo>
                  <a:pt x="1799282" y="1331193"/>
                </a:lnTo>
                <a:lnTo>
                  <a:pt x="0" y="13311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31803" y="-83683"/>
            <a:ext cx="19775803" cy="10454367"/>
            <a:chOff x="0" y="0"/>
            <a:chExt cx="5208442" cy="2753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8442" cy="2753414"/>
            </a:xfrm>
            <a:custGeom>
              <a:avLst/>
              <a:gdLst/>
              <a:ahLst/>
              <a:cxnLst/>
              <a:rect r="r" b="b" t="t" l="l"/>
              <a:pathLst>
                <a:path h="2753414" w="5208442">
                  <a:moveTo>
                    <a:pt x="0" y="0"/>
                  </a:moveTo>
                  <a:lnTo>
                    <a:pt x="5208442" y="0"/>
                  </a:lnTo>
                  <a:lnTo>
                    <a:pt x="5208442" y="2753414"/>
                  </a:lnTo>
                  <a:lnTo>
                    <a:pt x="0" y="2753414"/>
                  </a:lnTo>
                  <a:close/>
                </a:path>
              </a:pathLst>
            </a:custGeom>
            <a:solidFill>
              <a:srgbClr val="43A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08442" cy="2791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95096" y="3516739"/>
            <a:ext cx="3497807" cy="2404742"/>
          </a:xfrm>
          <a:custGeom>
            <a:avLst/>
            <a:gdLst/>
            <a:ahLst/>
            <a:cxnLst/>
            <a:rect r="r" b="b" t="t" l="l"/>
            <a:pathLst>
              <a:path h="2404742" w="3497807">
                <a:moveTo>
                  <a:pt x="0" y="0"/>
                </a:moveTo>
                <a:lnTo>
                  <a:pt x="3497808" y="0"/>
                </a:lnTo>
                <a:lnTo>
                  <a:pt x="3497808" y="2404743"/>
                </a:lnTo>
                <a:lnTo>
                  <a:pt x="0" y="240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4788" y="3378096"/>
            <a:ext cx="2584281" cy="2682030"/>
            <a:chOff x="0" y="0"/>
            <a:chExt cx="3445708" cy="35760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13966" cy="3576040"/>
            </a:xfrm>
            <a:custGeom>
              <a:avLst/>
              <a:gdLst/>
              <a:ahLst/>
              <a:cxnLst/>
              <a:rect r="r" b="b" t="t" l="l"/>
              <a:pathLst>
                <a:path h="3576040" w="3213966">
                  <a:moveTo>
                    <a:pt x="0" y="0"/>
                  </a:moveTo>
                  <a:lnTo>
                    <a:pt x="3213966" y="0"/>
                  </a:lnTo>
                  <a:lnTo>
                    <a:pt x="3213966" y="3576040"/>
                  </a:lnTo>
                  <a:lnTo>
                    <a:pt x="0" y="3576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06983" y="682931"/>
              <a:ext cx="1838725" cy="1670941"/>
            </a:xfrm>
            <a:custGeom>
              <a:avLst/>
              <a:gdLst/>
              <a:ahLst/>
              <a:cxnLst/>
              <a:rect r="r" b="b" t="t" l="l"/>
              <a:pathLst>
                <a:path h="1670941" w="1838725">
                  <a:moveTo>
                    <a:pt x="0" y="0"/>
                  </a:moveTo>
                  <a:lnTo>
                    <a:pt x="1838725" y="0"/>
                  </a:lnTo>
                  <a:lnTo>
                    <a:pt x="1838725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756327" y="3537611"/>
            <a:ext cx="2363000" cy="2363000"/>
          </a:xfrm>
          <a:custGeom>
            <a:avLst/>
            <a:gdLst/>
            <a:ahLst/>
            <a:cxnLst/>
            <a:rect r="r" b="b" t="t" l="l"/>
            <a:pathLst>
              <a:path h="2363000" w="2363000">
                <a:moveTo>
                  <a:pt x="0" y="0"/>
                </a:moveTo>
                <a:lnTo>
                  <a:pt x="2363000" y="0"/>
                </a:lnTo>
                <a:lnTo>
                  <a:pt x="2363000" y="2362999"/>
                </a:lnTo>
                <a:lnTo>
                  <a:pt x="0" y="2362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6957" y="6535298"/>
            <a:ext cx="4679944" cy="2866466"/>
          </a:xfrm>
          <a:custGeom>
            <a:avLst/>
            <a:gdLst/>
            <a:ahLst/>
            <a:cxnLst/>
            <a:rect r="r" b="b" t="t" l="l"/>
            <a:pathLst>
              <a:path h="2866466" w="4679944">
                <a:moveTo>
                  <a:pt x="0" y="0"/>
                </a:moveTo>
                <a:lnTo>
                  <a:pt x="4679944" y="0"/>
                </a:lnTo>
                <a:lnTo>
                  <a:pt x="4679944" y="2866466"/>
                </a:lnTo>
                <a:lnTo>
                  <a:pt x="0" y="28664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04028" y="6535298"/>
            <a:ext cx="4679944" cy="2866466"/>
          </a:xfrm>
          <a:custGeom>
            <a:avLst/>
            <a:gdLst/>
            <a:ahLst/>
            <a:cxnLst/>
            <a:rect r="r" b="b" t="t" l="l"/>
            <a:pathLst>
              <a:path h="2866466" w="4679944">
                <a:moveTo>
                  <a:pt x="0" y="0"/>
                </a:moveTo>
                <a:lnTo>
                  <a:pt x="4679944" y="0"/>
                </a:lnTo>
                <a:lnTo>
                  <a:pt x="4679944" y="2866466"/>
                </a:lnTo>
                <a:lnTo>
                  <a:pt x="0" y="28664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97855" y="6535298"/>
            <a:ext cx="4679944" cy="2866466"/>
          </a:xfrm>
          <a:custGeom>
            <a:avLst/>
            <a:gdLst/>
            <a:ahLst/>
            <a:cxnLst/>
            <a:rect r="r" b="b" t="t" l="l"/>
            <a:pathLst>
              <a:path h="2866466" w="4679944">
                <a:moveTo>
                  <a:pt x="0" y="0"/>
                </a:moveTo>
                <a:lnTo>
                  <a:pt x="4679944" y="0"/>
                </a:lnTo>
                <a:lnTo>
                  <a:pt x="4679944" y="2866466"/>
                </a:lnTo>
                <a:lnTo>
                  <a:pt x="0" y="28664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66929" y="301625"/>
            <a:ext cx="13631624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CRITIQUE OF THE </a:t>
            </a:r>
            <a:r>
              <a:rPr lang="en-US" sz="5000">
                <a:solidFill>
                  <a:srgbClr val="00C0FF"/>
                </a:solidFill>
                <a:latin typeface="Poppins Bold"/>
                <a:ea typeface="Poppins Bold"/>
                <a:cs typeface="Poppins Bold"/>
                <a:sym typeface="Poppins Bold"/>
              </a:rPr>
              <a:t>EXISTING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5145" y="7443386"/>
            <a:ext cx="4343568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Lack of AI Integration to predict failures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08342" y="7295709"/>
            <a:ext cx="4471316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Inability to provide actionable real-time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80442" y="7552884"/>
            <a:ext cx="5073557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Significant financial losses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746137" y="1028700"/>
            <a:ext cx="3146767" cy="2019825"/>
          </a:xfrm>
          <a:custGeom>
            <a:avLst/>
            <a:gdLst/>
            <a:ahLst/>
            <a:cxnLst/>
            <a:rect r="r" b="b" t="t" l="l"/>
            <a:pathLst>
              <a:path h="2019825" w="3146767">
                <a:moveTo>
                  <a:pt x="0" y="0"/>
                </a:moveTo>
                <a:lnTo>
                  <a:pt x="3146767" y="0"/>
                </a:lnTo>
                <a:lnTo>
                  <a:pt x="3146767" y="2019825"/>
                </a:lnTo>
                <a:lnTo>
                  <a:pt x="0" y="2019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558651"/>
            <a:ext cx="16230600" cy="566979"/>
            <a:chOff x="0" y="0"/>
            <a:chExt cx="21640800" cy="75597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11447"/>
              <a:ext cx="8936114" cy="64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sz="1600" spc="80">
                  <a:solidFill>
                    <a:srgbClr val="323232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Source: Industrial Pumps Market Size</a:t>
              </a:r>
            </a:p>
            <a:p>
              <a:pPr algn="l">
                <a:lnSpc>
                  <a:spcPts val="19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77509" y="2849429"/>
            <a:ext cx="7846085" cy="4513582"/>
          </a:xfrm>
          <a:custGeom>
            <a:avLst/>
            <a:gdLst/>
            <a:ahLst/>
            <a:cxnLst/>
            <a:rect r="r" b="b" t="t" l="l"/>
            <a:pathLst>
              <a:path h="4513582" w="7846085">
                <a:moveTo>
                  <a:pt x="0" y="0"/>
                </a:moveTo>
                <a:lnTo>
                  <a:pt x="7846085" y="0"/>
                </a:lnTo>
                <a:lnTo>
                  <a:pt x="7846085" y="4513582"/>
                </a:lnTo>
                <a:lnTo>
                  <a:pt x="0" y="4513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6" t="-21665" r="-2266" b="-211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90115" y="670833"/>
            <a:ext cx="8449006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b="true" sz="6900">
                <a:solidFill>
                  <a:srgbClr val="1F1A17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TREND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3628" y="7616551"/>
            <a:ext cx="5559532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23232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U.S Industrial Pumps Market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23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size, by product , 2020-2030 (USD Billion)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037881" y="2634888"/>
            <a:ext cx="7284851" cy="3064419"/>
            <a:chOff x="0" y="0"/>
            <a:chExt cx="9713135" cy="40858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178650"/>
              <a:ext cx="9713135" cy="2907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</a:p>
            <a:p>
              <a:pPr algn="l">
                <a:lnSpc>
                  <a:spcPts val="4549"/>
                </a:lnSpc>
              </a:pPr>
              <a:r>
                <a:rPr lang="en-US" sz="3499" b="true">
                  <a:solidFill>
                    <a:srgbClr val="43A5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              billion dollars</a:t>
              </a:r>
              <a:r>
                <a:rPr lang="en-US" sz="3499" b="true">
                  <a:solidFill>
                    <a:srgbClr val="323232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, is the global market value of industrial pumps by </a:t>
              </a:r>
              <a:r>
                <a:rPr lang="en-US" sz="3499" b="true">
                  <a:solidFill>
                    <a:srgbClr val="43A5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2032</a:t>
              </a:r>
              <a:r>
                <a:rPr lang="en-US" sz="3499" b="true">
                  <a:solidFill>
                    <a:srgbClr val="323232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3041555" cy="2800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53"/>
                </a:lnSpc>
              </a:pPr>
            </a:p>
            <a:p>
              <a:pPr algn="l">
                <a:lnSpc>
                  <a:spcPts val="10520"/>
                </a:lnSpc>
              </a:pPr>
              <a:r>
                <a:rPr lang="en-US" sz="8092" b="true">
                  <a:solidFill>
                    <a:srgbClr val="43A5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108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380290" y="6593658"/>
            <a:ext cx="6555874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Annual growth rate</a:t>
            </a:r>
          </a:p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from </a:t>
            </a:r>
            <a:r>
              <a:rPr lang="en-US" sz="2999">
                <a:solidFill>
                  <a:srgbClr val="43A5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2020</a:t>
            </a:r>
            <a:r>
              <a:rPr lang="en-US" sz="2999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to </a:t>
            </a:r>
            <a:r>
              <a:rPr lang="en-US" sz="2999">
                <a:solidFill>
                  <a:srgbClr val="43A5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37881" y="5542189"/>
            <a:ext cx="2342410" cy="211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</a:p>
          <a:p>
            <a:pPr algn="l">
              <a:lnSpc>
                <a:spcPts val="10520"/>
              </a:lnSpc>
            </a:pPr>
            <a:r>
              <a:rPr lang="en-US" sz="8092" b="true">
                <a:solidFill>
                  <a:srgbClr val="43A5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5.3%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32959" y="0"/>
            <a:ext cx="1591482" cy="1591482"/>
            <a:chOff x="0" y="0"/>
            <a:chExt cx="2121976" cy="21219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21976" cy="2121976"/>
            </a:xfrm>
            <a:custGeom>
              <a:avLst/>
              <a:gdLst/>
              <a:ahLst/>
              <a:cxnLst/>
              <a:rect r="r" b="b" t="t" l="l"/>
              <a:pathLst>
                <a:path h="2121976" w="2121976">
                  <a:moveTo>
                    <a:pt x="0" y="0"/>
                  </a:moveTo>
                  <a:lnTo>
                    <a:pt x="2121976" y="0"/>
                  </a:lnTo>
                  <a:lnTo>
                    <a:pt x="2121976" y="2121976"/>
                  </a:lnTo>
                  <a:lnTo>
                    <a:pt x="0" y="2121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42367" y="292106"/>
              <a:ext cx="1837242" cy="1537765"/>
            </a:xfrm>
            <a:custGeom>
              <a:avLst/>
              <a:gdLst/>
              <a:ahLst/>
              <a:cxnLst/>
              <a:rect r="r" b="b" t="t" l="l"/>
              <a:pathLst>
                <a:path h="1537765" w="1837242">
                  <a:moveTo>
                    <a:pt x="0" y="0"/>
                  </a:moveTo>
                  <a:lnTo>
                    <a:pt x="1837242" y="0"/>
                  </a:lnTo>
                  <a:lnTo>
                    <a:pt x="1837242" y="1537764"/>
                  </a:lnTo>
                  <a:lnTo>
                    <a:pt x="0" y="1537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9891" y="0"/>
            <a:ext cx="11408218" cy="10594874"/>
          </a:xfrm>
          <a:custGeom>
            <a:avLst/>
            <a:gdLst/>
            <a:ahLst/>
            <a:cxnLst/>
            <a:rect r="r" b="b" t="t" l="l"/>
            <a:pathLst>
              <a:path h="10594874" w="11408218">
                <a:moveTo>
                  <a:pt x="0" y="0"/>
                </a:moveTo>
                <a:lnTo>
                  <a:pt x="11408218" y="0"/>
                </a:lnTo>
                <a:lnTo>
                  <a:pt x="11408218" y="10594874"/>
                </a:lnTo>
                <a:lnTo>
                  <a:pt x="0" y="10594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DAGWc8y7ELA</dc:identifier>
  <dcterms:modified xsi:type="dcterms:W3CDTF">2011-08-01T06:04:30Z</dcterms:modified>
  <cp:revision>1</cp:revision>
  <dc:title>Presentation_PUMP-WATCH</dc:title>
</cp:coreProperties>
</file>